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87" r:id="rId5"/>
  </p:sldMasterIdLst>
  <p:notesMasterIdLst>
    <p:notesMasterId r:id="rId25"/>
  </p:notesMasterIdLst>
  <p:handoutMasterIdLst>
    <p:handoutMasterId r:id="rId26"/>
  </p:handoutMasterIdLst>
  <p:sldIdLst>
    <p:sldId id="256" r:id="rId6"/>
    <p:sldId id="257" r:id="rId7"/>
    <p:sldId id="258" r:id="rId8"/>
    <p:sldId id="259" r:id="rId9"/>
    <p:sldId id="312" r:id="rId10"/>
    <p:sldId id="313" r:id="rId11"/>
    <p:sldId id="314" r:id="rId12"/>
    <p:sldId id="281" r:id="rId13"/>
    <p:sldId id="282" r:id="rId14"/>
    <p:sldId id="283" r:id="rId15"/>
    <p:sldId id="275" r:id="rId16"/>
    <p:sldId id="276" r:id="rId17"/>
    <p:sldId id="277" r:id="rId18"/>
    <p:sldId id="278" r:id="rId19"/>
    <p:sldId id="279" r:id="rId20"/>
    <p:sldId id="298" r:id="rId21"/>
    <p:sldId id="280" r:id="rId22"/>
    <p:sldId id="303" r:id="rId23"/>
    <p:sldId id="311" r:id="rId2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505050"/>
    <a:srgbClr val="FFFFFF"/>
    <a:srgbClr val="000000"/>
    <a:srgbClr val="DC3C00"/>
    <a:srgbClr val="002050"/>
    <a:srgbClr val="009E49"/>
    <a:srgbClr val="0072C6"/>
    <a:srgbClr val="7FBA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0673" autoAdjust="0"/>
  </p:normalViewPr>
  <p:slideViewPr>
    <p:cSldViewPr snapToObjects="1">
      <p:cViewPr varScale="1">
        <p:scale>
          <a:sx n="89" d="100"/>
          <a:sy n="89" d="100"/>
        </p:scale>
        <p:origin x="44" y="120"/>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81" d="100"/>
          <a:sy n="81" d="100"/>
        </p:scale>
        <p:origin x="31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5/21/2016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5/21/2016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5/21/2016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704453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96263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90212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5/21/2016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710028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6873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03483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FF0BC4-E63B-45C4-9728-BECA15F56B24}"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800331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FF0BC4-E63B-45C4-9728-BECA15F56B24}"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104756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FF0BC4-E63B-45C4-9728-BECA15F56B24}" type="datetime1">
              <a:rPr lang="en-US" smtClean="0">
                <a:solidFill>
                  <a:prstClr val="black"/>
                </a:solidFill>
              </a:rPr>
              <a:pPr/>
              <a:t>5/21/2016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045125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5/21/2016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142851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32742">
              <a:defRPr/>
            </a:pPr>
            <a:fld id="{E74353ED-ACB2-44BF-A903-985B0AF962B7}" type="datetime1">
              <a:rPr lang="en-US" smtClean="0">
                <a:solidFill>
                  <a:prstClr val="black"/>
                </a:solidFill>
                <a:latin typeface="Segoe UI" pitchFamily="34" charset="0"/>
              </a:rPr>
              <a:pPr defTabSz="932742">
                <a:defRPr/>
              </a:pPr>
              <a:t>5/21/2016</a:t>
            </a:fld>
            <a:endParaRPr lang="en-US" dirty="0">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16</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696032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7.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8.jpg"/><Relationship Id="rId4" Type="http://schemas.openxmlformats.org/officeDocument/2006/relationships/image" Target="../media/image7.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501"/>
          <a:stretch/>
        </p:blipFill>
        <p:spPr>
          <a:xfrm>
            <a:off x="1134" y="20319"/>
            <a:ext cx="12436475" cy="6958031"/>
          </a:xfrm>
          <a:prstGeom prst="rect">
            <a:avLst/>
          </a:prstGeom>
        </p:spPr>
      </p:pic>
      <p:sp>
        <p:nvSpPr>
          <p:cNvPr id="3" name="TextBox 2"/>
          <p:cNvSpPr txBox="1"/>
          <p:nvPr userDrawn="1"/>
        </p:nvSpPr>
        <p:spPr>
          <a:xfrm>
            <a:off x="8961437" y="24628"/>
            <a:ext cx="3350492" cy="1258806"/>
          </a:xfrm>
          <a:prstGeom prst="rect">
            <a:avLst/>
          </a:prstGeom>
          <a:noFill/>
        </p:spPr>
        <p:txBody>
          <a:bodyPr wrap="square" lIns="182880" tIns="146304" rIns="182880" bIns="146304" rtlCol="0">
            <a:spAutoFit/>
          </a:bodyPr>
          <a:lstStyle/>
          <a:p>
            <a:pPr algn="r">
              <a:lnSpc>
                <a:spcPct val="90000"/>
              </a:lnSpc>
              <a:spcAft>
                <a:spcPts val="600"/>
              </a:spcAft>
            </a:pPr>
            <a:r>
              <a:rPr lang="en-US" sz="4000" b="1" dirty="0" err="1">
                <a:gradFill>
                  <a:gsLst>
                    <a:gs pos="2917">
                      <a:schemeClr val="tx1"/>
                    </a:gs>
                    <a:gs pos="30000">
                      <a:schemeClr val="tx1"/>
                    </a:gs>
                  </a:gsLst>
                  <a:lin ang="5400000" scaled="0"/>
                </a:gradFill>
                <a:latin typeface="+mj-lt"/>
              </a:rPr>
              <a:t>CloudTech</a:t>
            </a:r>
            <a:endParaRPr lang="en-US" sz="4000" b="1" dirty="0">
              <a:gradFill>
                <a:gsLst>
                  <a:gs pos="2917">
                    <a:schemeClr val="tx1"/>
                  </a:gs>
                  <a:gs pos="30000">
                    <a:schemeClr val="tx1"/>
                  </a:gs>
                </a:gsLst>
                <a:lin ang="5400000" scaled="0"/>
              </a:gradFill>
              <a:latin typeface="+mj-lt"/>
            </a:endParaRPr>
          </a:p>
          <a:p>
            <a:pPr algn="r">
              <a:lnSpc>
                <a:spcPct val="90000"/>
              </a:lnSpc>
              <a:spcAft>
                <a:spcPts val="600"/>
              </a:spcAft>
            </a:pPr>
            <a:r>
              <a:rPr lang="en-US" sz="2400" b="1" dirty="0">
                <a:gradFill>
                  <a:gsLst>
                    <a:gs pos="2917">
                      <a:schemeClr val="tx1"/>
                    </a:gs>
                    <a:gs pos="30000">
                      <a:schemeClr val="tx1"/>
                    </a:gs>
                  </a:gsLst>
                  <a:lin ang="5400000" scaled="0"/>
                </a:gradFill>
                <a:latin typeface="+mj-lt"/>
              </a:rPr>
              <a:t>Marrakesh 2016</a:t>
            </a:r>
            <a:endParaRPr lang="en-US" sz="3200" b="1" dirty="0">
              <a:gradFill>
                <a:gsLst>
                  <a:gs pos="2917">
                    <a:schemeClr val="tx1"/>
                  </a:gs>
                  <a:gs pos="30000">
                    <a:schemeClr val="tx1"/>
                  </a:gs>
                </a:gsLst>
                <a:lin ang="5400000" scaled="0"/>
              </a:gradFill>
              <a:latin typeface="+mj-lt"/>
            </a:endParaRPr>
          </a:p>
        </p:txBody>
      </p:sp>
      <p:pic>
        <p:nvPicPr>
          <p:cNvPr id="7"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6312" y="156807"/>
            <a:ext cx="1552931" cy="332660"/>
          </a:xfrm>
          <a:prstGeom prst="rect">
            <a:avLst/>
          </a:prstGeom>
        </p:spPr>
      </p:pic>
      <p:sp>
        <p:nvSpPr>
          <p:cNvPr id="8" name="Rectangle 7"/>
          <p:cNvSpPr/>
          <p:nvPr userDrawn="1"/>
        </p:nvSpPr>
        <p:spPr>
          <a:xfrm>
            <a:off x="1999243" y="159760"/>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122759578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47227168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54707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6312" y="156807"/>
            <a:ext cx="1552931" cy="332660"/>
          </a:xfrm>
          <a:prstGeom prst="rect">
            <a:avLst/>
          </a:prstGeom>
        </p:spPr>
      </p:pic>
      <p:sp>
        <p:nvSpPr>
          <p:cNvPr id="4" name="Rectangle 3"/>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
        <p:nvSpPr>
          <p:cNvPr id="12" name="Rectangle 11"/>
          <p:cNvSpPr/>
          <p:nvPr userDrawn="1"/>
        </p:nvSpPr>
        <p:spPr>
          <a:xfrm>
            <a:off x="1999243" y="159760"/>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
        <p:nvSpPr>
          <p:cNvPr id="12" name="Rectangle 11"/>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43698564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
        <p:nvSpPr>
          <p:cNvPr id="9" name="Rectangle 8"/>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2975691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
        <p:nvSpPr>
          <p:cNvPr id="11" name="Rectangle 10"/>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398906"/>
            <a:ext cx="11375536" cy="22283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5623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292419761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9"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2125662"/>
            <a:ext cx="6021387"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9" y="4228783"/>
            <a:ext cx="6019799"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spTree>
    <p:extLst>
      <p:ext uri="{BB962C8B-B14F-4D97-AF65-F5344CB8AC3E}">
        <p14:creationId xmlns:p14="http://schemas.microsoft.com/office/powerpoint/2010/main" val="4014858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spTree>
    <p:extLst>
      <p:ext uri="{BB962C8B-B14F-4D97-AF65-F5344CB8AC3E}">
        <p14:creationId xmlns:p14="http://schemas.microsoft.com/office/powerpoint/2010/main" val="169778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82295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spTree>
    <p:extLst>
      <p:ext uri="{BB962C8B-B14F-4D97-AF65-F5344CB8AC3E}">
        <p14:creationId xmlns:p14="http://schemas.microsoft.com/office/powerpoint/2010/main" val="363016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8229589" cy="1829593"/>
          </a:xfrm>
          <a:noFill/>
        </p:spPr>
        <p:txBody>
          <a:bodyPr lIns="182880" tIns="146304" rIns="182880" bIns="146304">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63135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
        <p:nvSpPr>
          <p:cNvPr id="11" name="Rectangle 10"/>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572871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02825626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442131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6399370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234687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5273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1"/>
                    </a:gs>
                    <a:gs pos="100000">
                      <a:schemeClr val="tx1"/>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728632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715604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929038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81991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solidFill>
                  <a:schemeClr val="tx1"/>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solidFill>
                  <a:schemeClr val="tx1"/>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205419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869805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Tx/>
              <a:buBlip>
                <a:blip r:embed="rId2"/>
              </a:buBlip>
              <a:defRPr sz="3599">
                <a:solidFill>
                  <a:schemeClr val="tx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Tx/>
              <a:buBlip>
                <a:blip r:embed="rId2"/>
              </a:buBlip>
              <a:defRPr sz="3599">
                <a:solidFill>
                  <a:schemeClr val="tx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6852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90569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Tree>
    <p:extLst>
      <p:ext uri="{BB962C8B-B14F-4D97-AF65-F5344CB8AC3E}">
        <p14:creationId xmlns:p14="http://schemas.microsoft.com/office/powerpoint/2010/main" val="330722404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181285542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375404421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267372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14287417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175465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7" name="Rectangle 6"/>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4"/>
            <a:ext cx="5485039" cy="914399"/>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6" y="0"/>
            <a:ext cx="6172201" cy="6994525"/>
          </a:xfrm>
          <a:prstGeom prst="rect">
            <a:avLst/>
          </a:prstGeom>
        </p:spPr>
      </p:pic>
    </p:spTree>
    <p:extLst>
      <p:ext uri="{BB962C8B-B14F-4D97-AF65-F5344CB8AC3E}">
        <p14:creationId xmlns:p14="http://schemas.microsoft.com/office/powerpoint/2010/main" val="132059060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4"/>
            <a:ext cx="5485039" cy="914399"/>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294436" y="0"/>
            <a:ext cx="6172201"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5696134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6"/>
            <a:ext cx="5486400" cy="2731168"/>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4"/>
            <a:ext cx="5485039" cy="914399"/>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1" y="6182441"/>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294436" y="2"/>
            <a:ext cx="6172201" cy="6994524"/>
          </a:xfrm>
          <a:prstGeom prst="rect">
            <a:avLst/>
          </a:prstGeom>
        </p:spPr>
      </p:pic>
    </p:spTree>
    <p:extLst>
      <p:ext uri="{BB962C8B-B14F-4D97-AF65-F5344CB8AC3E}">
        <p14:creationId xmlns:p14="http://schemas.microsoft.com/office/powerpoint/2010/main" val="26530294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41563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28182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00539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3948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996866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48206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1989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7153993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1" y="1476622"/>
            <a:ext cx="11375536" cy="2228302"/>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045379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7625369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image" Target="../media/image2.png"/><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image" Target="../media/image1.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283" r:id="rId26"/>
    <p:sldLayoutId id="2147484282" r:id="rId27"/>
    <p:sldLayoutId id="2147484093" r:id="rId28"/>
    <p:sldLayoutId id="2147484127" r:id="rId29"/>
    <p:sldLayoutId id="2147484128" r:id="rId30"/>
    <p:sldLayoutId id="2147484129" r:id="rId31"/>
    <p:sldLayoutId id="2147484203" r:id="rId32"/>
    <p:sldLayoutId id="2147484272" r:id="rId33"/>
    <p:sldLayoutId id="2147484285" r:id="rId34"/>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8"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2183133682"/>
      </p:ext>
    </p:extLst>
  </p:cSld>
  <p:clrMap bg1="dk1" tx1="lt1" bg2="dk2" tx2="lt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 id="2147484295" r:id="rId8"/>
    <p:sldLayoutId id="2147484296" r:id="rId9"/>
    <p:sldLayoutId id="2147484297" r:id="rId10"/>
    <p:sldLayoutId id="2147484298" r:id="rId11"/>
    <p:sldLayoutId id="2147484299" r:id="rId12"/>
    <p:sldLayoutId id="2147484300" r:id="rId13"/>
    <p:sldLayoutId id="2147484301" r:id="rId14"/>
    <p:sldLayoutId id="2147484302" r:id="rId15"/>
    <p:sldLayoutId id="2147484303" r:id="rId16"/>
    <p:sldLayoutId id="2147484304" r:id="rId17"/>
    <p:sldLayoutId id="2147484305" r:id="rId18"/>
    <p:sldLayoutId id="2147484306" r:id="rId19"/>
    <p:sldLayoutId id="2147484307" r:id="rId20"/>
    <p:sldLayoutId id="2147484308" r:id="rId21"/>
    <p:sldLayoutId id="2147484309" r:id="rId22"/>
    <p:sldLayoutId id="2147484310" r:id="rId23"/>
    <p:sldLayoutId id="2147484311" r:id="rId24"/>
    <p:sldLayoutId id="2147484312" r:id="rId25"/>
    <p:sldLayoutId id="2147484313" r:id="rId26"/>
    <p:sldLayoutId id="2147484314" r:id="rId27"/>
    <p:sldLayoutId id="2147484315" r:id="rId28"/>
    <p:sldLayoutId id="2147484316" r:id="rId29"/>
    <p:sldLayoutId id="2147484317" r:id="rId30"/>
    <p:sldLayoutId id="2147484318" r:id="rId31"/>
    <p:sldLayoutId id="2147484319" r:id="rId32"/>
    <p:sldLayoutId id="2147484320" r:id="rId33"/>
    <p:sldLayoutId id="2147484321" r:id="rId34"/>
    <p:sldLayoutId id="2147484322" r:id="rId35"/>
    <p:sldLayoutId id="2147484323" r:id="rId36"/>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100000"/>
        <a:buFontTx/>
        <a:buBlip>
          <a:blip r:embed="rId39"/>
        </a:buBlip>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100000"/>
        <a:buFontTx/>
        <a:buBlip>
          <a:blip r:embed="rId39"/>
        </a:buBlip>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100000"/>
        <a:buFontTx/>
        <a:buBlip>
          <a:blip r:embed="rId39"/>
        </a:buBlip>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100000"/>
        <a:buFontTx/>
        <a:buBlip>
          <a:blip r:embed="rId39"/>
        </a:buBlip>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100000"/>
        <a:buFontTx/>
        <a:buBlip>
          <a:blip r:embed="rId39"/>
        </a:buBlip>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amazon.com/Predictive-Analytics-Power-Predict-Click/dp/1118356853/ref=sr_1_sc_1?ie=UTF8&amp;qid=1363823440&amp;sr=8-1-spell&amp;keywords=predcitive+analytics" TargetMode="External"/><Relationship Id="rId2" Type="http://schemas.openxmlformats.org/officeDocument/2006/relationships/hyperlink" Target="http://www.amazon.com/The-Signal-Noise-Many-Predictions/dp/159420411X/ref=sr_1_1?ie=UTF8&amp;qid=1363823287&amp;sr=8-1&amp;keywords=signal+and+the+noise" TargetMode="External"/><Relationship Id="rId1" Type="http://schemas.openxmlformats.org/officeDocument/2006/relationships/slideLayout" Target="../slideLayouts/slideLayout28.xml"/><Relationship Id="rId5" Type="http://schemas.openxmlformats.org/officeDocument/2006/relationships/hyperlink" Target="http://www.amazon.com/Data-Mining-Practical-Techniques-Management/dp/0123748569/ref=sr_1_1?ie=UTF8&amp;qid=1363827262&amp;sr=8-1&amp;keywords=Data+Mining" TargetMode="External"/><Relationship Id="rId4" Type="http://schemas.openxmlformats.org/officeDocument/2006/relationships/hyperlink" Target="http://www.amazon.com/Uncontrolled-Surprising-Trial---Error-Business/dp/B00AZ9G6MW/ref=sr_1_1?s=books&amp;ie=UTF8&amp;qid=1363825868&amp;sr=1-1&amp;keywords=uncontrolled"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hyperlink" Target="azure.microsoft.com" TargetMode="External"/><Relationship Id="rId3" Type="http://schemas.openxmlformats.org/officeDocument/2006/relationships/image" Target="../media/image2.png"/><Relationship Id="rId7" Type="http://schemas.openxmlformats.org/officeDocument/2006/relationships/hyperlink" Target="http://azure.microsoft.com/en-us/trial/get-started-machine-learning/" TargetMode="External"/><Relationship Id="rId2" Type="http://schemas.openxmlformats.org/officeDocument/2006/relationships/notesSlide" Target="../notesSlides/notesSlide9.xml"/><Relationship Id="rId1" Type="http://schemas.openxmlformats.org/officeDocument/2006/relationships/slideLayout" Target="../slideLayouts/slideLayout48.xml"/><Relationship Id="rId6" Type="http://schemas.openxmlformats.org/officeDocument/2006/relationships/hyperlink" Target="http://www.microsoftvirtualacademy.com/" TargetMode="External"/><Relationship Id="rId5" Type="http://schemas.openxmlformats.org/officeDocument/2006/relationships/hyperlink" Target="http://www.amazon.com/Introducing-Microsoft-SQL-Server-2014-ebook/dp/B00JYE19U8/ref=sr_1_1?s=digital-text&amp;ie=UTF8&amp;qid=1414405512&amp;sr=1-1&amp;keywords=sql+server+2014" TargetMode="External"/><Relationship Id="rId4" Type="http://schemas.openxmlformats.org/officeDocument/2006/relationships/hyperlink" Target="http://www.microsoft.com/sqlserver" TargetMode="External"/><Relationship Id="rId9" Type="http://schemas.openxmlformats.org/officeDocument/2006/relationships/hyperlink" Target="https://github.com/Azure-Readines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mailto:rossi@ismb.it" TargetMode="Externa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80534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691" y="1185477"/>
            <a:ext cx="12431473" cy="5711372"/>
          </a:xfrm>
          <a:prstGeom prst="rect">
            <a:avLst/>
          </a:prstGeom>
        </p:spPr>
        <p:txBody>
          <a:bodyPr wrap="square">
            <a:spAutoFit/>
          </a:bodyPr>
          <a:lstStyle/>
          <a:p>
            <a:pPr defTabSz="932283"/>
            <a:r>
              <a:rPr lang="en-US" sz="1938" b="1" i="1" dirty="0">
                <a:solidFill>
                  <a:srgbClr val="FFFFFF"/>
                </a:solidFill>
                <a:latin typeface="Segoe UI Light"/>
                <a:hlinkClick r:id="rId2"/>
              </a:rPr>
              <a:t>The Signal And The Noise: Why So Many Predictions Fail — but Some Don’t</a:t>
            </a:r>
            <a:r>
              <a:rPr lang="en-US" sz="1938" b="1" dirty="0">
                <a:solidFill>
                  <a:srgbClr val="FFFFFF"/>
                </a:solidFill>
                <a:latin typeface="Segoe UI Light"/>
                <a:hlinkClick r:id="rId2"/>
              </a:rPr>
              <a:t> by Nate Silver</a:t>
            </a:r>
            <a:r>
              <a:rPr lang="en-US" sz="1938" b="1" dirty="0">
                <a:solidFill>
                  <a:srgbClr val="FFFFFF"/>
                </a:solidFill>
                <a:latin typeface="Segoe UI Light"/>
              </a:rPr>
              <a:t>. </a:t>
            </a:r>
          </a:p>
          <a:p>
            <a:pPr algn="just" defTabSz="932283"/>
            <a:r>
              <a:rPr lang="en-US" sz="1836" dirty="0">
                <a:solidFill>
                  <a:srgbClr val="FFFFFF"/>
                </a:solidFill>
                <a:latin typeface="Segoe UI Light"/>
              </a:rPr>
              <a:t>Nate Silver built an innovative system for predicting baseball performance and predicted the 2008 and 2012 elections within a hair’s breadth. The New York Times publishes FiveThirtyEight.com, where Silver is one of the nation’s most influential political forecasters. </a:t>
            </a:r>
            <a:r>
              <a:rPr lang="en-US" sz="1836" b="1" dirty="0">
                <a:solidFill>
                  <a:srgbClr val="FFFFFF"/>
                </a:solidFill>
                <a:latin typeface="Segoe UI Light"/>
              </a:rPr>
              <a:t>Why read:</a:t>
            </a:r>
            <a:r>
              <a:rPr lang="en-US" sz="1836" dirty="0">
                <a:solidFill>
                  <a:srgbClr val="FFFFFF"/>
                </a:solidFill>
                <a:latin typeface="Segoe UI Light"/>
              </a:rPr>
              <a:t> This book will inspire your “predictive” imagination and ground you in realities of predictive analytics.</a:t>
            </a:r>
          </a:p>
          <a:p>
            <a:pPr defTabSz="932283">
              <a:buFont typeface="Arial" panose="020B0604020202020204" pitchFamily="34" charset="0"/>
              <a:buChar char="•"/>
            </a:pPr>
            <a:endParaRPr lang="en-US" sz="1632" dirty="0">
              <a:solidFill>
                <a:srgbClr val="FFFFFF"/>
              </a:solidFill>
              <a:latin typeface="Segoe UI Light"/>
            </a:endParaRPr>
          </a:p>
          <a:p>
            <a:pPr defTabSz="932283"/>
            <a:r>
              <a:rPr lang="en-US" sz="1938" b="1" i="1" dirty="0">
                <a:solidFill>
                  <a:srgbClr val="FFFFFF"/>
                </a:solidFill>
                <a:latin typeface="Segoe UI Light"/>
                <a:hlinkClick r:id="rId3"/>
              </a:rPr>
              <a:t>Predictive Analytics: The Power To Predict Who Will Click, Buy, Lie, or Die</a:t>
            </a:r>
            <a:r>
              <a:rPr lang="en-US" sz="1938" b="1" dirty="0">
                <a:solidFill>
                  <a:srgbClr val="FFFFFF"/>
                </a:solidFill>
                <a:latin typeface="Segoe UI Light"/>
                <a:hlinkClick r:id="rId3"/>
              </a:rPr>
              <a:t> by Eric Siegel</a:t>
            </a:r>
            <a:r>
              <a:rPr lang="en-US" sz="1938" b="1" dirty="0">
                <a:solidFill>
                  <a:srgbClr val="FFFFFF"/>
                </a:solidFill>
                <a:latin typeface="Segoe UI Light"/>
              </a:rPr>
              <a:t>. </a:t>
            </a:r>
          </a:p>
          <a:p>
            <a:pPr algn="just" defTabSz="932283"/>
            <a:r>
              <a:rPr lang="en-US" sz="1836" dirty="0">
                <a:solidFill>
                  <a:srgbClr val="FFFFFF"/>
                </a:solidFill>
                <a:latin typeface="Segoe UI Light"/>
              </a:rPr>
              <a:t>Eric Siegel has written a very accessible book on how predictive analytics works. It’s chock-full of dozens of real-world examples, such as how Chase Bank predicted mortgage risk (before the recession), IBM Watson won </a:t>
            </a:r>
            <a:r>
              <a:rPr lang="en-US" sz="1836" i="1" dirty="0">
                <a:solidFill>
                  <a:srgbClr val="FFFFFF"/>
                </a:solidFill>
                <a:latin typeface="Segoe UI Light"/>
              </a:rPr>
              <a:t>Jeopardy!</a:t>
            </a:r>
            <a:r>
              <a:rPr lang="en-US" sz="1836" dirty="0">
                <a:solidFill>
                  <a:srgbClr val="FFFFFF"/>
                </a:solidFill>
                <a:latin typeface="Segoe UI Light"/>
              </a:rPr>
              <a:t>, and Hewlett-Packard predicted employee flight risk. </a:t>
            </a:r>
            <a:r>
              <a:rPr lang="en-US" sz="1836" b="1" dirty="0">
                <a:solidFill>
                  <a:srgbClr val="FFFFFF"/>
                </a:solidFill>
                <a:latin typeface="Segoe UI Light"/>
              </a:rPr>
              <a:t>Why read:</a:t>
            </a:r>
            <a:r>
              <a:rPr lang="en-US" sz="1836" dirty="0">
                <a:solidFill>
                  <a:srgbClr val="FFFFFF"/>
                </a:solidFill>
                <a:latin typeface="Segoe UI Light"/>
              </a:rPr>
              <a:t> </a:t>
            </a:r>
            <a:r>
              <a:rPr lang="en-US" sz="1836" i="1" dirty="0">
                <a:solidFill>
                  <a:srgbClr val="FFFFFF"/>
                </a:solidFill>
                <a:latin typeface="Segoe UI Light"/>
              </a:rPr>
              <a:t>Predictive Analytics</a:t>
            </a:r>
            <a:r>
              <a:rPr lang="en-US" sz="1836" dirty="0">
                <a:solidFill>
                  <a:srgbClr val="FFFFFF"/>
                </a:solidFill>
                <a:latin typeface="Segoe UI Light"/>
              </a:rPr>
              <a:t> is a perfectly paced explanation of how predictive analytics works and a repository of dozens of real examples across many use cases.</a:t>
            </a:r>
          </a:p>
          <a:p>
            <a:pPr defTabSz="932283">
              <a:buFont typeface="Arial" panose="020B0604020202020204" pitchFamily="34" charset="0"/>
              <a:buChar char="•"/>
            </a:pPr>
            <a:endParaRPr lang="en-US" sz="1632" dirty="0">
              <a:solidFill>
                <a:srgbClr val="FFFFFF"/>
              </a:solidFill>
              <a:latin typeface="Segoe UI Light"/>
            </a:endParaRPr>
          </a:p>
          <a:p>
            <a:pPr defTabSz="932283"/>
            <a:r>
              <a:rPr lang="en-US" sz="1938" b="1" i="1" dirty="0">
                <a:solidFill>
                  <a:srgbClr val="FFFFFF"/>
                </a:solidFill>
                <a:latin typeface="Segoe UI Light"/>
                <a:hlinkClick r:id="rId4"/>
              </a:rPr>
              <a:t>Uncontrolled: The Surprising Payoff Of </a:t>
            </a:r>
            <a:r>
              <a:rPr lang="en-US" sz="1938" b="1" i="1" dirty="0" err="1">
                <a:solidFill>
                  <a:srgbClr val="FFFFFF"/>
                </a:solidFill>
                <a:latin typeface="Segoe UI Light"/>
                <a:hlinkClick r:id="rId4"/>
              </a:rPr>
              <a:t>of</a:t>
            </a:r>
            <a:r>
              <a:rPr lang="en-US" sz="1938" b="1" i="1" dirty="0">
                <a:solidFill>
                  <a:srgbClr val="FFFFFF"/>
                </a:solidFill>
                <a:latin typeface="Segoe UI Light"/>
                <a:hlinkClick r:id="rId4"/>
              </a:rPr>
              <a:t> Trial-and-Error For Business, Politics, and Society</a:t>
            </a:r>
            <a:r>
              <a:rPr lang="en-US" sz="1938" b="1" dirty="0">
                <a:solidFill>
                  <a:srgbClr val="FFFFFF"/>
                </a:solidFill>
                <a:latin typeface="Segoe UI Light"/>
                <a:hlinkClick r:id="rId4"/>
              </a:rPr>
              <a:t> by Jim </a:t>
            </a:r>
            <a:r>
              <a:rPr lang="en-US" sz="1938" b="1" dirty="0" err="1">
                <a:solidFill>
                  <a:srgbClr val="FFFFFF"/>
                </a:solidFill>
                <a:latin typeface="Segoe UI Light"/>
                <a:hlinkClick r:id="rId4"/>
              </a:rPr>
              <a:t>Manzi</a:t>
            </a:r>
            <a:r>
              <a:rPr lang="en-US" sz="1938" b="1" dirty="0">
                <a:solidFill>
                  <a:srgbClr val="FFFFFF"/>
                </a:solidFill>
                <a:latin typeface="Segoe UI Light"/>
              </a:rPr>
              <a:t>. </a:t>
            </a:r>
          </a:p>
          <a:p>
            <a:pPr algn="just" defTabSz="932283"/>
            <a:r>
              <a:rPr lang="en-US" sz="1836" dirty="0">
                <a:solidFill>
                  <a:srgbClr val="FFFFFF"/>
                </a:solidFill>
                <a:latin typeface="Segoe UI Light"/>
              </a:rPr>
              <a:t>Predictive analytics is not magic — it’s science. Jim </a:t>
            </a:r>
            <a:r>
              <a:rPr lang="en-US" sz="1836" dirty="0" err="1">
                <a:solidFill>
                  <a:srgbClr val="FFFFFF"/>
                </a:solidFill>
                <a:latin typeface="Segoe UI Light"/>
              </a:rPr>
              <a:t>Manzi</a:t>
            </a:r>
            <a:r>
              <a:rPr lang="en-US" sz="1836" dirty="0">
                <a:solidFill>
                  <a:srgbClr val="FFFFFF"/>
                </a:solidFill>
                <a:latin typeface="Segoe UI Light"/>
              </a:rPr>
              <a:t> reminds us of the power of the scientific method and reveals the shocking truth that many huge societal and business decisions are made based on  misinterpreted data and statistics. </a:t>
            </a:r>
            <a:r>
              <a:rPr lang="en-US" sz="1836" b="1" dirty="0">
                <a:solidFill>
                  <a:srgbClr val="FFFFFF"/>
                </a:solidFill>
                <a:latin typeface="Segoe UI Light"/>
              </a:rPr>
              <a:t>Why read: </a:t>
            </a:r>
            <a:r>
              <a:rPr lang="en-US" sz="1836" dirty="0">
                <a:solidFill>
                  <a:srgbClr val="FFFFFF"/>
                </a:solidFill>
                <a:latin typeface="Segoe UI Light"/>
              </a:rPr>
              <a:t>Controlled experimentation amplifies the results of predictive analytics and helps avert the risk of inaccurate predictions.</a:t>
            </a:r>
          </a:p>
          <a:p>
            <a:pPr defTabSz="932283">
              <a:buFont typeface="Arial" panose="020B0604020202020204" pitchFamily="34" charset="0"/>
              <a:buChar char="•"/>
            </a:pPr>
            <a:endParaRPr lang="en-US" sz="1632" dirty="0">
              <a:solidFill>
                <a:srgbClr val="FFFFFF"/>
              </a:solidFill>
              <a:latin typeface="Segoe UI Light"/>
            </a:endParaRPr>
          </a:p>
          <a:p>
            <a:pPr defTabSz="932283"/>
            <a:r>
              <a:rPr lang="en-US" sz="1938" b="1" i="1" dirty="0">
                <a:solidFill>
                  <a:srgbClr val="FFFFFF"/>
                </a:solidFill>
                <a:latin typeface="Segoe UI Light"/>
                <a:hlinkClick r:id="rId5"/>
              </a:rPr>
              <a:t>Data Mining: Practical Machine Learning Tools and Techniques by Ian H. Witten, </a:t>
            </a:r>
            <a:r>
              <a:rPr lang="en-US" sz="1938" b="1" i="1" dirty="0" err="1">
                <a:solidFill>
                  <a:srgbClr val="FFFFFF"/>
                </a:solidFill>
                <a:latin typeface="Segoe UI Light"/>
                <a:hlinkClick r:id="rId5"/>
              </a:rPr>
              <a:t>Eibe</a:t>
            </a:r>
            <a:r>
              <a:rPr lang="en-US" sz="1938" b="1" i="1" dirty="0">
                <a:solidFill>
                  <a:srgbClr val="FFFFFF"/>
                </a:solidFill>
                <a:latin typeface="Segoe UI Light"/>
                <a:hlinkClick r:id="rId5"/>
              </a:rPr>
              <a:t> Frank, and Mark Hall</a:t>
            </a:r>
            <a:r>
              <a:rPr lang="en-US" sz="1938" b="1" i="1" dirty="0">
                <a:solidFill>
                  <a:srgbClr val="FFFFFF"/>
                </a:solidFill>
                <a:latin typeface="Segoe UI Light"/>
              </a:rPr>
              <a:t>. </a:t>
            </a:r>
          </a:p>
          <a:p>
            <a:pPr algn="just" defTabSz="932283"/>
            <a:r>
              <a:rPr lang="en-US" sz="1836" dirty="0">
                <a:solidFill>
                  <a:srgbClr val="FFFFFF"/>
                </a:solidFill>
                <a:latin typeface="Segoe UI Light"/>
              </a:rPr>
              <a:t>If you write code or have a computer science background, you’ll probably want to know the gory details of how predictive analytics works. </a:t>
            </a:r>
            <a:r>
              <a:rPr lang="en-US" sz="1836" b="1" dirty="0">
                <a:solidFill>
                  <a:srgbClr val="FFFFFF"/>
                </a:solidFill>
                <a:latin typeface="Segoe UI Light"/>
              </a:rPr>
              <a:t>Why read:</a:t>
            </a:r>
            <a:r>
              <a:rPr lang="en-US" sz="1836" dirty="0">
                <a:solidFill>
                  <a:srgbClr val="FFFFFF"/>
                </a:solidFill>
                <a:latin typeface="Segoe UI Light"/>
              </a:rPr>
              <a:t> </a:t>
            </a:r>
            <a:r>
              <a:rPr lang="en-US" sz="1836" i="1" dirty="0">
                <a:solidFill>
                  <a:srgbClr val="FFFFFF"/>
                </a:solidFill>
                <a:latin typeface="Segoe UI Light"/>
              </a:rPr>
              <a:t>Data Mining</a:t>
            </a:r>
            <a:r>
              <a:rPr lang="en-US" sz="1836" dirty="0">
                <a:solidFill>
                  <a:srgbClr val="FFFFFF"/>
                </a:solidFill>
                <a:latin typeface="Segoe UI Light"/>
              </a:rPr>
              <a:t> provides a thorough grounding in machine learning concepts as well as practical advice on applying machine learning tools and techniques in real-world data mining situations. </a:t>
            </a:r>
          </a:p>
        </p:txBody>
      </p:sp>
      <p:sp>
        <p:nvSpPr>
          <p:cNvPr id="3" name="Title 1"/>
          <p:cNvSpPr txBox="1">
            <a:spLocks/>
          </p:cNvSpPr>
          <p:nvPr/>
        </p:nvSpPr>
        <p:spPr>
          <a:xfrm>
            <a:off x="2501" y="23517"/>
            <a:ext cx="12393090" cy="699270"/>
          </a:xfrm>
          <a:prstGeom prst="rect">
            <a:avLst/>
          </a:prstGeom>
        </p:spPr>
        <p:txBody>
          <a:bodyPr>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sz="3366" spc="0">
                <a:ln>
                  <a:noFill/>
                </a:ln>
                <a:solidFill>
                  <a:srgbClr val="FFFFFF"/>
                </a:solidFill>
              </a:rPr>
              <a:t>Want to understand the </a:t>
            </a:r>
            <a:r>
              <a:rPr sz="3366" b="1" i="1" spc="0">
                <a:ln>
                  <a:noFill/>
                </a:ln>
                <a:solidFill>
                  <a:srgbClr val="FFFFFF"/>
                </a:solidFill>
              </a:rPr>
              <a:t>what</a:t>
            </a:r>
            <a:r>
              <a:rPr sz="3366" i="1" spc="0">
                <a:ln>
                  <a:noFill/>
                </a:ln>
                <a:solidFill>
                  <a:srgbClr val="FFFFFF"/>
                </a:solidFill>
              </a:rPr>
              <a:t>, </a:t>
            </a:r>
            <a:r>
              <a:rPr sz="3366" b="1" i="1" spc="0">
                <a:ln>
                  <a:noFill/>
                </a:ln>
                <a:solidFill>
                  <a:srgbClr val="FFFFFF"/>
                </a:solidFill>
              </a:rPr>
              <a:t>why</a:t>
            </a:r>
            <a:r>
              <a:rPr sz="3366" i="1" spc="0">
                <a:ln>
                  <a:noFill/>
                </a:ln>
                <a:solidFill>
                  <a:srgbClr val="FFFFFF"/>
                </a:solidFill>
              </a:rPr>
              <a:t>,</a:t>
            </a:r>
            <a:r>
              <a:rPr sz="3366" spc="0">
                <a:ln>
                  <a:noFill/>
                </a:ln>
                <a:solidFill>
                  <a:srgbClr val="FFFFFF"/>
                </a:solidFill>
              </a:rPr>
              <a:t> and </a:t>
            </a:r>
            <a:r>
              <a:rPr sz="3366" b="1" i="1" spc="0">
                <a:ln>
                  <a:noFill/>
                </a:ln>
                <a:solidFill>
                  <a:srgbClr val="FFFFFF"/>
                </a:solidFill>
              </a:rPr>
              <a:t>how</a:t>
            </a:r>
            <a:r>
              <a:rPr sz="3366" i="1" spc="0">
                <a:ln>
                  <a:noFill/>
                </a:ln>
                <a:solidFill>
                  <a:srgbClr val="FFFFFF"/>
                </a:solidFill>
              </a:rPr>
              <a:t> </a:t>
            </a:r>
            <a:r>
              <a:rPr sz="3366" spc="0">
                <a:ln>
                  <a:noFill/>
                </a:ln>
                <a:solidFill>
                  <a:srgbClr val="FFFFFF"/>
                </a:solidFill>
              </a:rPr>
              <a:t>of predictive analytics?</a:t>
            </a:r>
            <a:endParaRPr sz="3366">
              <a:solidFill>
                <a:srgbClr val="FFFFFF"/>
              </a:solidFill>
            </a:endParaRPr>
          </a:p>
        </p:txBody>
      </p:sp>
      <p:sp>
        <p:nvSpPr>
          <p:cNvPr id="4" name="Text Placeholder 2"/>
          <p:cNvSpPr txBox="1">
            <a:spLocks/>
          </p:cNvSpPr>
          <p:nvPr/>
        </p:nvSpPr>
        <p:spPr>
          <a:xfrm>
            <a:off x="109460" y="570721"/>
            <a:ext cx="12030599" cy="448228"/>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675"/>
              </a:spcAft>
              <a:buClrTx/>
              <a:buSzPct val="90000"/>
              <a:buFont typeface="Arial" pitchFamily="34" charset="0"/>
              <a:buNone/>
              <a:defRPr sz="3200" kern="1200" spc="-100" baseline="0">
                <a:solidFill>
                  <a:schemeClr val="tx1"/>
                </a:solidFill>
                <a:latin typeface="Segoe UI Light" pitchFamily="34" charset="0"/>
                <a:ea typeface="+mn-ea"/>
                <a:cs typeface="+mn-cs"/>
              </a:defRPr>
            </a:lvl1pPr>
            <a:lvl2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800" kern="1200" spc="-50" baseline="0">
                <a:solidFill>
                  <a:schemeClr val="tx1"/>
                </a:solidFill>
                <a:latin typeface="Segoe UI" pitchFamily="34" charset="0"/>
                <a:ea typeface="+mn-ea"/>
                <a:cs typeface="+mn-cs"/>
              </a:defRPr>
            </a:lvl2pPr>
            <a:lvl3pPr marL="0" indent="0" algn="l" defTabSz="914363" rtl="0" eaLnBrk="1" latinLnBrk="0" hangingPunct="1">
              <a:lnSpc>
                <a:spcPct val="90000"/>
              </a:lnSpc>
              <a:spcBef>
                <a:spcPts val="0"/>
              </a:spcBef>
              <a:spcAft>
                <a:spcPts val="300"/>
              </a:spcAft>
              <a:buClr>
                <a:schemeClr val="bg2"/>
              </a:buClr>
              <a:buSzPct val="100000"/>
              <a:buFont typeface="Arial" pitchFamily="34" charset="0"/>
              <a:buNone/>
              <a:defRPr lang="en-US" sz="1500" kern="1200">
                <a:solidFill>
                  <a:schemeClr val="tx1"/>
                </a:solidFill>
                <a:latin typeface="Segoe UI" pitchFamily="34" charset="0"/>
                <a:ea typeface="+mn-ea"/>
                <a:cs typeface="+mn-cs"/>
              </a:defRPr>
            </a:lvl3pPr>
            <a:lvl4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600" kern="1200">
                <a:solidFill>
                  <a:schemeClr val="tx1"/>
                </a:solidFill>
                <a:latin typeface="Segoe UI" pitchFamily="34" charset="0"/>
                <a:ea typeface="+mn-ea"/>
                <a:cs typeface="+mn-cs"/>
              </a:defRPr>
            </a:lvl4pPr>
            <a:lvl5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600" kern="1200">
                <a:solidFill>
                  <a:schemeClr val="tx1"/>
                </a:solidFill>
                <a:latin typeface="Segoe U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283">
              <a:lnSpc>
                <a:spcPct val="100000"/>
              </a:lnSpc>
              <a:spcAft>
                <a:spcPts val="0"/>
              </a:spcAft>
              <a:buSzTx/>
            </a:pPr>
            <a:r>
              <a:rPr lang="en-US" sz="2856" i="1" spc="0" dirty="0">
                <a:solidFill>
                  <a:srgbClr val="FFFFFF"/>
                </a:solidFill>
                <a:latin typeface="Segoe UI Light"/>
              </a:rPr>
              <a:t>Here’s a short, ordered reading list designed to get you up to speed fast…</a:t>
            </a:r>
          </a:p>
        </p:txBody>
      </p:sp>
    </p:spTree>
    <p:extLst>
      <p:ext uri="{BB962C8B-B14F-4D97-AF65-F5344CB8AC3E}">
        <p14:creationId xmlns:p14="http://schemas.microsoft.com/office/powerpoint/2010/main" val="2547011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Introducing Azure ML</a:t>
            </a:r>
          </a:p>
        </p:txBody>
      </p:sp>
    </p:spTree>
    <p:extLst>
      <p:ext uri="{BB962C8B-B14F-4D97-AF65-F5344CB8AC3E}">
        <p14:creationId xmlns:p14="http://schemas.microsoft.com/office/powerpoint/2010/main" val="39169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p:cNvSpPr txBox="1">
            <a:spLocks/>
          </p:cNvSpPr>
          <p:nvPr/>
        </p:nvSpPr>
        <p:spPr>
          <a:xfrm>
            <a:off x="70478" y="1546966"/>
            <a:ext cx="10425670" cy="57634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675"/>
              </a:spcAft>
              <a:buClrTx/>
              <a:buSzPct val="90000"/>
              <a:buFont typeface="Arial" pitchFamily="34" charset="0"/>
              <a:buNone/>
              <a:defRPr sz="3200" kern="1200" spc="-100" baseline="0">
                <a:solidFill>
                  <a:schemeClr val="tx1"/>
                </a:solidFill>
                <a:latin typeface="Segoe UI Light" pitchFamily="34" charset="0"/>
                <a:ea typeface="+mn-ea"/>
                <a:cs typeface="+mn-cs"/>
              </a:defRPr>
            </a:lvl1pPr>
            <a:lvl2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800" kern="1200" spc="-50" baseline="0">
                <a:solidFill>
                  <a:schemeClr val="tx1"/>
                </a:solidFill>
                <a:latin typeface="Segoe UI" pitchFamily="34" charset="0"/>
                <a:ea typeface="+mn-ea"/>
                <a:cs typeface="+mn-cs"/>
              </a:defRPr>
            </a:lvl2pPr>
            <a:lvl3pPr marL="0" indent="0" algn="l" defTabSz="914363" rtl="0" eaLnBrk="1" latinLnBrk="0" hangingPunct="1">
              <a:lnSpc>
                <a:spcPct val="90000"/>
              </a:lnSpc>
              <a:spcBef>
                <a:spcPts val="0"/>
              </a:spcBef>
              <a:spcAft>
                <a:spcPts val="300"/>
              </a:spcAft>
              <a:buClr>
                <a:schemeClr val="bg2"/>
              </a:buClr>
              <a:buSzPct val="100000"/>
              <a:buFont typeface="Arial" pitchFamily="34" charset="0"/>
              <a:buNone/>
              <a:defRPr lang="en-US" sz="1500" kern="1200">
                <a:solidFill>
                  <a:schemeClr val="tx1"/>
                </a:solidFill>
                <a:latin typeface="Segoe UI" pitchFamily="34" charset="0"/>
                <a:ea typeface="+mn-ea"/>
                <a:cs typeface="+mn-cs"/>
              </a:defRPr>
            </a:lvl3pPr>
            <a:lvl4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600" kern="1200">
                <a:solidFill>
                  <a:schemeClr val="tx1"/>
                </a:solidFill>
                <a:latin typeface="Segoe UI" pitchFamily="34" charset="0"/>
                <a:ea typeface="+mn-ea"/>
                <a:cs typeface="+mn-cs"/>
              </a:defRPr>
            </a:lvl4pPr>
            <a:lvl5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600" kern="1200">
                <a:solidFill>
                  <a:schemeClr val="tx1"/>
                </a:solidFill>
                <a:latin typeface="Segoe U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408"/>
              </a:spcAft>
            </a:pPr>
            <a:r>
              <a:rPr lang="en-US" sz="4080" spc="-68" dirty="0">
                <a:solidFill>
                  <a:srgbClr val="FFFFFF"/>
                </a:solidFill>
                <a:cs typeface="Segoe UI Light" panose="020B0502040204020203" pitchFamily="34" charset="0"/>
              </a:rPr>
              <a:t>Reduce complexity to broaden participation</a:t>
            </a:r>
          </a:p>
        </p:txBody>
      </p:sp>
      <p:sp>
        <p:nvSpPr>
          <p:cNvPr id="6" name="Title 1"/>
          <p:cNvSpPr>
            <a:spLocks noGrp="1"/>
          </p:cNvSpPr>
          <p:nvPr>
            <p:ph type="title"/>
          </p:nvPr>
        </p:nvSpPr>
        <p:spPr>
          <a:xfrm>
            <a:off x="882" y="-1"/>
            <a:ext cx="11185152" cy="1308430"/>
          </a:xfrm>
        </p:spPr>
        <p:txBody>
          <a:bodyPr/>
          <a:lstStyle/>
          <a:p>
            <a:r>
              <a:rPr lang="en-US" dirty="0"/>
              <a:t>Microsoft Azure Machine Learning</a:t>
            </a:r>
            <a:br>
              <a:rPr lang="en-US" dirty="0"/>
            </a:br>
            <a:r>
              <a:rPr lang="en-US" sz="3672" dirty="0">
                <a:solidFill>
                  <a:srgbClr val="BAD80A"/>
                </a:solidFill>
              </a:rPr>
              <a:t>Features and Benefits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3606" y="1560885"/>
            <a:ext cx="1842347" cy="809998"/>
          </a:xfrm>
          <a:prstGeom prst="rect">
            <a:avLst/>
          </a:prstGeom>
        </p:spPr>
      </p:pic>
      <p:sp>
        <p:nvSpPr>
          <p:cNvPr id="9" name="Content Placeholder 2"/>
          <p:cNvSpPr txBox="1">
            <a:spLocks/>
          </p:cNvSpPr>
          <p:nvPr/>
        </p:nvSpPr>
        <p:spPr>
          <a:xfrm>
            <a:off x="70478" y="2298285"/>
            <a:ext cx="6206797" cy="4525967"/>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675"/>
              </a:spcAft>
              <a:buClrTx/>
              <a:buSzPct val="90000"/>
              <a:buFont typeface="Arial" pitchFamily="34" charset="0"/>
              <a:buNone/>
              <a:defRPr sz="3200" kern="1200" spc="-100" baseline="0">
                <a:solidFill>
                  <a:schemeClr val="tx1"/>
                </a:solidFill>
                <a:latin typeface="Segoe UI Light" pitchFamily="34" charset="0"/>
                <a:ea typeface="+mn-ea"/>
                <a:cs typeface="+mn-cs"/>
              </a:defRPr>
            </a:lvl1pPr>
            <a:lvl2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800" kern="1200" spc="-50" baseline="0">
                <a:solidFill>
                  <a:schemeClr val="tx1"/>
                </a:solidFill>
                <a:latin typeface="Segoe UI" pitchFamily="34" charset="0"/>
                <a:ea typeface="+mn-ea"/>
                <a:cs typeface="+mn-cs"/>
              </a:defRPr>
            </a:lvl2pPr>
            <a:lvl3pPr marL="0" indent="0" algn="l" defTabSz="914363" rtl="0" eaLnBrk="1" latinLnBrk="0" hangingPunct="1">
              <a:lnSpc>
                <a:spcPct val="90000"/>
              </a:lnSpc>
              <a:spcBef>
                <a:spcPts val="0"/>
              </a:spcBef>
              <a:spcAft>
                <a:spcPts val="300"/>
              </a:spcAft>
              <a:buClr>
                <a:schemeClr val="bg2"/>
              </a:buClr>
              <a:buSzPct val="100000"/>
              <a:buFont typeface="Arial" pitchFamily="34" charset="0"/>
              <a:buNone/>
              <a:defRPr lang="en-US" sz="1500" kern="1200">
                <a:solidFill>
                  <a:schemeClr val="tx1"/>
                </a:solidFill>
                <a:latin typeface="Segoe UI" pitchFamily="34" charset="0"/>
                <a:ea typeface="+mn-ea"/>
                <a:cs typeface="+mn-cs"/>
              </a:defRPr>
            </a:lvl3pPr>
            <a:lvl4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600" kern="1200">
                <a:solidFill>
                  <a:schemeClr val="tx1"/>
                </a:solidFill>
                <a:latin typeface="Segoe UI" pitchFamily="34" charset="0"/>
                <a:ea typeface="+mn-ea"/>
                <a:cs typeface="+mn-cs"/>
              </a:defRPr>
            </a:lvl4pPr>
            <a:lvl5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600" kern="1200">
                <a:solidFill>
                  <a:schemeClr val="tx1"/>
                </a:solidFill>
                <a:latin typeface="Segoe U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6387" indent="-236387">
              <a:spcBef>
                <a:spcPts val="1224"/>
              </a:spcBef>
              <a:spcAft>
                <a:spcPts val="408"/>
              </a:spcAft>
              <a:buFont typeface="Arial" pitchFamily="34" charset="0"/>
              <a:buChar char="•"/>
              <a:tabLst>
                <a:tab pos="236387" algn="l"/>
              </a:tabLst>
            </a:pPr>
            <a:r>
              <a:rPr lang="en-US" sz="3264" spc="-68" dirty="0">
                <a:solidFill>
                  <a:srgbClr val="FFFFFF"/>
                </a:solidFill>
                <a:cs typeface="Segoe UI Light" panose="020B0502040204020203" pitchFamily="34" charset="0"/>
              </a:rPr>
              <a:t>Accessible through a web browser, no software to install;</a:t>
            </a:r>
          </a:p>
          <a:p>
            <a:pPr marL="236387" indent="-236387">
              <a:spcBef>
                <a:spcPts val="1224"/>
              </a:spcBef>
              <a:spcAft>
                <a:spcPts val="408"/>
              </a:spcAft>
              <a:buFont typeface="Arial" pitchFamily="34" charset="0"/>
              <a:buChar char="•"/>
              <a:tabLst>
                <a:tab pos="236387" algn="l"/>
              </a:tabLst>
            </a:pPr>
            <a:r>
              <a:rPr lang="en-US" sz="3264" spc="-68" dirty="0">
                <a:solidFill>
                  <a:srgbClr val="FFFFFF"/>
                </a:solidFill>
                <a:cs typeface="Segoe UI Light" panose="020B0502040204020203" pitchFamily="34" charset="0"/>
              </a:rPr>
              <a:t>Collaborative work with anyone, anywhere via Azure workspace </a:t>
            </a:r>
          </a:p>
          <a:p>
            <a:pPr marL="236387" indent="-236387">
              <a:spcBef>
                <a:spcPts val="1224"/>
              </a:spcBef>
              <a:spcAft>
                <a:spcPts val="408"/>
              </a:spcAft>
              <a:buFont typeface="Arial" pitchFamily="34" charset="0"/>
              <a:buChar char="•"/>
              <a:tabLst>
                <a:tab pos="236387" algn="l"/>
              </a:tabLst>
            </a:pPr>
            <a:r>
              <a:rPr lang="en-US" sz="3264" spc="-68" dirty="0">
                <a:solidFill>
                  <a:srgbClr val="FFFFFF"/>
                </a:solidFill>
                <a:cs typeface="Segoe UI Light" panose="020B0502040204020203" pitchFamily="34" charset="0"/>
              </a:rPr>
              <a:t>Visual composition with end2end support for data science workflow;</a:t>
            </a:r>
          </a:p>
          <a:p>
            <a:pPr marL="236387" indent="-236387">
              <a:spcBef>
                <a:spcPts val="1224"/>
              </a:spcBef>
              <a:spcAft>
                <a:spcPts val="408"/>
              </a:spcAft>
              <a:buFont typeface="Arial" pitchFamily="34" charset="0"/>
              <a:buChar char="•"/>
              <a:tabLst>
                <a:tab pos="236387" algn="l"/>
              </a:tabLst>
            </a:pPr>
            <a:r>
              <a:rPr lang="en-US" sz="3264" spc="-68" dirty="0">
                <a:solidFill>
                  <a:srgbClr val="FFFFFF"/>
                </a:solidFill>
                <a:cs typeface="Segoe UI Light" panose="020B0502040204020203" pitchFamily="34" charset="0"/>
              </a:rPr>
              <a:t>Best in class ML algorithms;</a:t>
            </a:r>
          </a:p>
          <a:p>
            <a:pPr marL="236387" indent="-236387">
              <a:spcBef>
                <a:spcPts val="1224"/>
              </a:spcBef>
              <a:spcAft>
                <a:spcPts val="408"/>
              </a:spcAft>
              <a:buFont typeface="Arial" pitchFamily="34" charset="0"/>
              <a:buChar char="•"/>
              <a:tabLst>
                <a:tab pos="236387" algn="l"/>
              </a:tabLst>
            </a:pPr>
            <a:r>
              <a:rPr lang="en-US" sz="3264" spc="-68" dirty="0">
                <a:solidFill>
                  <a:srgbClr val="FFFFFF"/>
                </a:solidFill>
                <a:cs typeface="Segoe UI Light" panose="020B0502040204020203" pitchFamily="34" charset="0"/>
              </a:rPr>
              <a:t>Extensible, support for R OSS.</a:t>
            </a:r>
          </a:p>
        </p:txBody>
      </p:sp>
      <p:pic>
        <p:nvPicPr>
          <p:cNvPr id="3" name="Picture 2"/>
          <p:cNvPicPr>
            <a:picLocks noChangeAspect="1"/>
          </p:cNvPicPr>
          <p:nvPr/>
        </p:nvPicPr>
        <p:blipFill>
          <a:blip r:embed="rId4"/>
          <a:stretch>
            <a:fillRect/>
          </a:stretch>
        </p:blipFill>
        <p:spPr>
          <a:xfrm>
            <a:off x="6017908" y="3040062"/>
            <a:ext cx="6372529" cy="3860242"/>
          </a:xfrm>
          <a:prstGeom prst="rect">
            <a:avLst/>
          </a:prstGeom>
        </p:spPr>
      </p:pic>
    </p:spTree>
    <p:extLst>
      <p:ext uri="{BB962C8B-B14F-4D97-AF65-F5344CB8AC3E}">
        <p14:creationId xmlns:p14="http://schemas.microsoft.com/office/powerpoint/2010/main" val="41163403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82" y="-2"/>
            <a:ext cx="7588955" cy="2125663"/>
          </a:xfrm>
        </p:spPr>
        <p:txBody>
          <a:bodyPr/>
          <a:lstStyle/>
          <a:p>
            <a:r>
              <a:rPr lang="en-US" dirty="0"/>
              <a:t>Microsoft Azure Machine Learning</a:t>
            </a:r>
            <a:br>
              <a:rPr lang="en-US" dirty="0"/>
            </a:br>
            <a:r>
              <a:rPr lang="en-US" sz="3672" dirty="0">
                <a:solidFill>
                  <a:srgbClr val="BAD80A"/>
                </a:solidFill>
              </a:rPr>
              <a:t>Features and Benefits</a:t>
            </a:r>
          </a:p>
        </p:txBody>
      </p:sp>
      <p:sp>
        <p:nvSpPr>
          <p:cNvPr id="9" name="Content Placeholder 2"/>
          <p:cNvSpPr txBox="1">
            <a:spLocks/>
          </p:cNvSpPr>
          <p:nvPr/>
        </p:nvSpPr>
        <p:spPr>
          <a:xfrm>
            <a:off x="185859" y="1805360"/>
            <a:ext cx="7924800" cy="5110951"/>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675"/>
              </a:spcAft>
              <a:buClrTx/>
              <a:buSzPct val="90000"/>
              <a:buFont typeface="Arial" pitchFamily="34" charset="0"/>
              <a:buNone/>
              <a:defRPr sz="3200" kern="1200" spc="-100" baseline="0">
                <a:solidFill>
                  <a:schemeClr val="tx1"/>
                </a:solidFill>
                <a:latin typeface="Segoe UI Light" pitchFamily="34" charset="0"/>
                <a:ea typeface="+mn-ea"/>
                <a:cs typeface="+mn-cs"/>
              </a:defRPr>
            </a:lvl1pPr>
            <a:lvl2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800" kern="1200" spc="-50" baseline="0">
                <a:solidFill>
                  <a:schemeClr val="tx1"/>
                </a:solidFill>
                <a:latin typeface="Segoe UI" pitchFamily="34" charset="0"/>
                <a:ea typeface="+mn-ea"/>
                <a:cs typeface="+mn-cs"/>
              </a:defRPr>
            </a:lvl2pPr>
            <a:lvl3pPr marL="0" indent="0" algn="l" defTabSz="914363" rtl="0" eaLnBrk="1" latinLnBrk="0" hangingPunct="1">
              <a:lnSpc>
                <a:spcPct val="90000"/>
              </a:lnSpc>
              <a:spcBef>
                <a:spcPts val="0"/>
              </a:spcBef>
              <a:spcAft>
                <a:spcPts val="300"/>
              </a:spcAft>
              <a:buClr>
                <a:schemeClr val="bg2"/>
              </a:buClr>
              <a:buSzPct val="100000"/>
              <a:buFont typeface="Arial" pitchFamily="34" charset="0"/>
              <a:buNone/>
              <a:defRPr lang="en-US" sz="1500" kern="1200">
                <a:solidFill>
                  <a:schemeClr val="tx1"/>
                </a:solidFill>
                <a:latin typeface="Segoe UI" pitchFamily="34" charset="0"/>
                <a:ea typeface="+mn-ea"/>
                <a:cs typeface="+mn-cs"/>
              </a:defRPr>
            </a:lvl3pPr>
            <a:lvl4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600" kern="1200">
                <a:solidFill>
                  <a:schemeClr val="tx1"/>
                </a:solidFill>
                <a:latin typeface="Segoe UI" pitchFamily="34" charset="0"/>
                <a:ea typeface="+mn-ea"/>
                <a:cs typeface="+mn-cs"/>
              </a:defRPr>
            </a:lvl4pPr>
            <a:lvl5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600" kern="1200">
                <a:solidFill>
                  <a:schemeClr val="tx1"/>
                </a:solidFill>
                <a:latin typeface="Segoe U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6387" indent="-236387">
              <a:spcBef>
                <a:spcPts val="1800"/>
              </a:spcBef>
              <a:spcAft>
                <a:spcPts val="408"/>
              </a:spcAft>
              <a:buFont typeface="Arial" pitchFamily="34" charset="0"/>
              <a:buChar char="•"/>
              <a:tabLst>
                <a:tab pos="236387" algn="l"/>
              </a:tabLst>
            </a:pPr>
            <a:endParaRPr lang="en-US" sz="3264" spc="-68" dirty="0">
              <a:solidFill>
                <a:srgbClr val="FFFFFF"/>
              </a:solidFill>
              <a:cs typeface="Segoe UI Light" panose="020B0502040204020203" pitchFamily="34" charset="0"/>
            </a:endParaRPr>
          </a:p>
          <a:p>
            <a:pPr>
              <a:spcAft>
                <a:spcPts val="408"/>
              </a:spcAft>
            </a:pPr>
            <a:r>
              <a:rPr lang="en-US" sz="3600" spc="-68" dirty="0">
                <a:solidFill>
                  <a:srgbClr val="FFFFFF"/>
                </a:solidFill>
                <a:cs typeface="Segoe UI Light" panose="020B0502040204020203" pitchFamily="34" charset="0"/>
              </a:rPr>
              <a:t>Rapid experimentation to create a </a:t>
            </a:r>
          </a:p>
          <a:p>
            <a:pPr>
              <a:spcAft>
                <a:spcPts val="408"/>
              </a:spcAft>
            </a:pPr>
            <a:r>
              <a:rPr lang="en-US" sz="3600" spc="-68" dirty="0">
                <a:solidFill>
                  <a:srgbClr val="FFFFFF"/>
                </a:solidFill>
                <a:cs typeface="Segoe UI Light" panose="020B0502040204020203" pitchFamily="34" charset="0"/>
              </a:rPr>
              <a:t>better model</a:t>
            </a:r>
          </a:p>
          <a:p>
            <a:pPr>
              <a:spcBef>
                <a:spcPts val="1800"/>
              </a:spcBef>
              <a:spcAft>
                <a:spcPts val="408"/>
              </a:spcAft>
              <a:tabLst>
                <a:tab pos="236387" algn="l"/>
              </a:tabLst>
            </a:pPr>
            <a:r>
              <a:rPr lang="en-US" sz="3264" spc="-68" dirty="0">
                <a:solidFill>
                  <a:srgbClr val="FFFFFF"/>
                </a:solidFill>
                <a:cs typeface="Segoe UI Light" panose="020B0502040204020203" pitchFamily="34" charset="0"/>
              </a:rPr>
              <a:t>Immutable library of models, search discover and reuse;</a:t>
            </a:r>
          </a:p>
          <a:p>
            <a:pPr>
              <a:spcBef>
                <a:spcPts val="1800"/>
              </a:spcBef>
              <a:spcAft>
                <a:spcPts val="408"/>
              </a:spcAft>
              <a:tabLst>
                <a:tab pos="236387" algn="l"/>
              </a:tabLst>
            </a:pPr>
            <a:r>
              <a:rPr lang="en-US" sz="3264" spc="-68" dirty="0">
                <a:solidFill>
                  <a:srgbClr val="FFFFFF"/>
                </a:solidFill>
                <a:cs typeface="Segoe UI Light" panose="020B0502040204020203" pitchFamily="34" charset="0"/>
              </a:rPr>
              <a:t>Rapidly try a range of features, ML algorithms and modeling strategies;</a:t>
            </a:r>
          </a:p>
          <a:p>
            <a:pPr>
              <a:spcBef>
                <a:spcPts val="1800"/>
              </a:spcBef>
              <a:spcAft>
                <a:spcPts val="408"/>
              </a:spcAft>
              <a:tabLst>
                <a:tab pos="236387" algn="l"/>
              </a:tabLst>
            </a:pPr>
            <a:r>
              <a:rPr lang="en-US" sz="3264" spc="-68" dirty="0">
                <a:solidFill>
                  <a:srgbClr val="FFFFFF"/>
                </a:solidFill>
                <a:cs typeface="Segoe UI Light" panose="020B0502040204020203" pitchFamily="34" charset="0"/>
              </a:rPr>
              <a:t>Quickly deploy model as Azure web service to our ML API service.  </a:t>
            </a:r>
          </a:p>
        </p:txBody>
      </p:sp>
      <p:pic>
        <p:nvPicPr>
          <p:cNvPr id="4" name="Picture 3"/>
          <p:cNvPicPr>
            <a:picLocks noChangeAspect="1"/>
          </p:cNvPicPr>
          <p:nvPr/>
        </p:nvPicPr>
        <p:blipFill>
          <a:blip r:embed="rId3"/>
          <a:stretch>
            <a:fillRect/>
          </a:stretch>
        </p:blipFill>
        <p:spPr>
          <a:xfrm>
            <a:off x="8295636" y="23385"/>
            <a:ext cx="3775410" cy="6892926"/>
          </a:xfrm>
          <a:prstGeom prst="rect">
            <a:avLst/>
          </a:prstGeom>
        </p:spPr>
      </p:pic>
    </p:spTree>
    <p:extLst>
      <p:ext uri="{BB962C8B-B14F-4D97-AF65-F5344CB8AC3E}">
        <p14:creationId xmlns:p14="http://schemas.microsoft.com/office/powerpoint/2010/main" val="29396590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390321" y="3811"/>
            <a:ext cx="1358425" cy="8030112"/>
          </a:xfrm>
          <a:prstGeom prst="rect">
            <a:avLst/>
          </a:prstGeom>
          <a:noFill/>
        </p:spPr>
        <p:txBody>
          <a:bodyPr wrap="square" rtlCol="0">
            <a:spAutoFit/>
          </a:bodyPr>
          <a:lstStyle/>
          <a:p>
            <a:pPr defTabSz="932380"/>
            <a:r>
              <a:rPr lang="en-US" sz="50563" dirty="0">
                <a:solidFill>
                  <a:prstClr val="white"/>
                </a:solidFill>
                <a:latin typeface="Segoe UI Symbol" panose="020B0502040204020203" pitchFamily="34" charset="0"/>
                <a:ea typeface="Segoe UI Symbol" panose="020B0502040204020203" pitchFamily="34" charset="0"/>
              </a:rPr>
              <a:t>☁</a:t>
            </a:r>
            <a:endParaRPr lang="en-US" sz="50563" dirty="0">
              <a:solidFill>
                <a:prstClr val="white"/>
              </a:solidFill>
            </a:endParaRPr>
          </a:p>
        </p:txBody>
      </p:sp>
      <p:sp>
        <p:nvSpPr>
          <p:cNvPr id="6" name="Title 1"/>
          <p:cNvSpPr>
            <a:spLocks noGrp="1"/>
          </p:cNvSpPr>
          <p:nvPr>
            <p:ph type="title"/>
          </p:nvPr>
        </p:nvSpPr>
        <p:spPr>
          <a:xfrm>
            <a:off x="882" y="-1"/>
            <a:ext cx="11185152" cy="1308430"/>
          </a:xfrm>
        </p:spPr>
        <p:txBody>
          <a:bodyPr/>
          <a:lstStyle/>
          <a:p>
            <a:r>
              <a:rPr lang="en-US" dirty="0"/>
              <a:t>Microsoft Azure Machine Learning</a:t>
            </a:r>
            <a:br>
              <a:rPr lang="en-US" dirty="0"/>
            </a:br>
            <a:r>
              <a:rPr lang="en-US" sz="3672" dirty="0">
                <a:solidFill>
                  <a:srgbClr val="BAD80A"/>
                </a:solidFill>
              </a:rPr>
              <a:t>Publish as Azure ML Web Service</a:t>
            </a:r>
          </a:p>
        </p:txBody>
      </p:sp>
      <p:pic>
        <p:nvPicPr>
          <p:cNvPr id="13" name="Picture 12"/>
          <p:cNvPicPr>
            <a:picLocks noChangeAspect="1"/>
          </p:cNvPicPr>
          <p:nvPr/>
        </p:nvPicPr>
        <p:blipFill rotWithShape="1">
          <a:blip r:embed="rId3"/>
          <a:srcRect t="17796" b="50475"/>
          <a:stretch/>
        </p:blipFill>
        <p:spPr>
          <a:xfrm>
            <a:off x="310" y="5280422"/>
            <a:ext cx="12429709" cy="1484769"/>
          </a:xfrm>
          <a:prstGeom prst="rect">
            <a:avLst/>
          </a:prstGeom>
        </p:spPr>
      </p:pic>
      <p:sp>
        <p:nvSpPr>
          <p:cNvPr id="14" name="Freeform 15"/>
          <p:cNvSpPr>
            <a:spLocks noEditPoints="1"/>
          </p:cNvSpPr>
          <p:nvPr/>
        </p:nvSpPr>
        <p:spPr bwMode="black">
          <a:xfrm>
            <a:off x="7404203" y="3426440"/>
            <a:ext cx="505089" cy="50566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4370B9"/>
          </a:solidFill>
          <a:ln>
            <a:noFill/>
          </a:ln>
        </p:spPr>
        <p:txBody>
          <a:bodyPr vert="horz" wrap="square" lIns="83910" tIns="41955" rIns="83910" bIns="41955" numCol="1" anchor="t" anchorCtr="0" compatLnSpc="1">
            <a:prstTxWarp prst="textNoShape">
              <a:avLst/>
            </a:prstTxWarp>
          </a:bodyPr>
          <a:lstStyle/>
          <a:p>
            <a:pPr defTabSz="932380">
              <a:defRPr/>
            </a:pPr>
            <a:endParaRPr lang="en-US" sz="1632" kern="0">
              <a:solidFill>
                <a:prstClr val="black"/>
              </a:solidFill>
            </a:endParaRPr>
          </a:p>
        </p:txBody>
      </p:sp>
      <p:sp>
        <p:nvSpPr>
          <p:cNvPr id="15" name="TextBox 14"/>
          <p:cNvSpPr txBox="1"/>
          <p:nvPr/>
        </p:nvSpPr>
        <p:spPr>
          <a:xfrm>
            <a:off x="-75260" y="1244625"/>
            <a:ext cx="1787036" cy="2302286"/>
          </a:xfrm>
          <a:prstGeom prst="rect">
            <a:avLst/>
          </a:prstGeom>
          <a:noFill/>
        </p:spPr>
        <p:txBody>
          <a:bodyPr wrap="none" rtlCol="0">
            <a:spAutoFit/>
          </a:bodyPr>
          <a:lstStyle/>
          <a:p>
            <a:pPr defTabSz="932380">
              <a:defRPr/>
            </a:pPr>
            <a:r>
              <a:rPr lang="en-US" sz="14069" kern="0" dirty="0">
                <a:solidFill>
                  <a:srgbClr val="6E99CE"/>
                </a:solidFill>
                <a:latin typeface="Segoe UI Symbol" panose="020B0502040204020203" pitchFamily="34" charset="0"/>
                <a:ea typeface="Segoe UI Symbol" panose="020B0502040204020203" pitchFamily="34" charset="0"/>
              </a:rPr>
              <a:t>☁</a:t>
            </a:r>
            <a:endParaRPr lang="en-US" sz="72785" kern="0" dirty="0">
              <a:solidFill>
                <a:srgbClr val="6E99CE"/>
              </a:solidFill>
            </a:endParaRPr>
          </a:p>
        </p:txBody>
      </p:sp>
      <p:sp>
        <p:nvSpPr>
          <p:cNvPr id="16" name="TextBox 15"/>
          <p:cNvSpPr txBox="1"/>
          <p:nvPr/>
        </p:nvSpPr>
        <p:spPr>
          <a:xfrm>
            <a:off x="4108524" y="4086780"/>
            <a:ext cx="2167872" cy="382178"/>
          </a:xfrm>
          <a:prstGeom prst="rect">
            <a:avLst/>
          </a:prstGeom>
          <a:noFill/>
        </p:spPr>
        <p:txBody>
          <a:bodyPr wrap="square" rtlCol="0">
            <a:spAutoFit/>
          </a:bodyPr>
          <a:lstStyle/>
          <a:p>
            <a:pPr algn="ctr" defTabSz="932380"/>
            <a:r>
              <a:rPr lang="en-US" sz="1835" b="1" dirty="0">
                <a:solidFill>
                  <a:srgbClr val="505050"/>
                </a:solidFill>
                <a:latin typeface="Segoe UI Light" panose="020B0502040204020203" pitchFamily="34" charset="0"/>
                <a:cs typeface="Segoe UI Light" panose="020B0502040204020203" pitchFamily="34" charset="0"/>
              </a:rPr>
              <a:t>ML API Service</a:t>
            </a:r>
          </a:p>
        </p:txBody>
      </p:sp>
      <p:sp>
        <p:nvSpPr>
          <p:cNvPr id="17" name="TextBox 16"/>
          <p:cNvSpPr txBox="1"/>
          <p:nvPr/>
        </p:nvSpPr>
        <p:spPr>
          <a:xfrm>
            <a:off x="2172116" y="3042143"/>
            <a:ext cx="1098834" cy="382124"/>
          </a:xfrm>
          <a:prstGeom prst="rect">
            <a:avLst/>
          </a:prstGeom>
          <a:noFill/>
        </p:spPr>
        <p:txBody>
          <a:bodyPr wrap="none" rtlCol="0">
            <a:spAutoFit/>
          </a:bodyPr>
          <a:lstStyle/>
          <a:p>
            <a:pPr defTabSz="932380"/>
            <a:r>
              <a:rPr lang="en-US" sz="1835" dirty="0">
                <a:solidFill>
                  <a:prstClr val="white"/>
                </a:solidFill>
                <a:latin typeface="Segoe UI Light" panose="020B0502040204020203" pitchFamily="34" charset="0"/>
                <a:cs typeface="Segoe UI Light" panose="020B0502040204020203" pitchFamily="34" charset="0"/>
              </a:rPr>
              <a:t>consume</a:t>
            </a:r>
          </a:p>
        </p:txBody>
      </p:sp>
      <p:sp>
        <p:nvSpPr>
          <p:cNvPr id="18" name="Right Arrow 17"/>
          <p:cNvSpPr/>
          <p:nvPr/>
        </p:nvSpPr>
        <p:spPr>
          <a:xfrm rot="10800000">
            <a:off x="2346378" y="3566473"/>
            <a:ext cx="636281" cy="548707"/>
          </a:xfrm>
          <a:prstGeom prst="rightArrow">
            <a:avLst/>
          </a:prstGeom>
          <a:solidFill>
            <a:schemeClr val="bg2">
              <a:lumMod val="25000"/>
              <a:lumOff val="75000"/>
            </a:schemeClr>
          </a:solidFill>
          <a:ln w="10795" cap="flat" cmpd="sng" algn="ctr">
            <a:noFill/>
            <a:prstDash val="solid"/>
          </a:ln>
          <a:effectLst/>
        </p:spPr>
        <p:txBody>
          <a:bodyPr rtlCol="0" anchor="ctr"/>
          <a:lstStyle/>
          <a:p>
            <a:pPr algn="ctr" defTabSz="932380">
              <a:defRPr/>
            </a:pPr>
            <a:endParaRPr lang="en-US" sz="1835" kern="0">
              <a:solidFill>
                <a:prstClr val="white"/>
              </a:solidFill>
            </a:endParaRPr>
          </a:p>
        </p:txBody>
      </p:sp>
      <p:sp>
        <p:nvSpPr>
          <p:cNvPr id="19" name="Right Arrow 18"/>
          <p:cNvSpPr/>
          <p:nvPr/>
        </p:nvSpPr>
        <p:spPr>
          <a:xfrm rot="10800000">
            <a:off x="9401160" y="3566473"/>
            <a:ext cx="636281" cy="548707"/>
          </a:xfrm>
          <a:prstGeom prst="rightArrow">
            <a:avLst/>
          </a:prstGeom>
          <a:solidFill>
            <a:schemeClr val="bg2">
              <a:lumMod val="25000"/>
              <a:lumOff val="75000"/>
            </a:schemeClr>
          </a:solidFill>
          <a:ln w="10795" cap="flat" cmpd="sng" algn="ctr">
            <a:noFill/>
            <a:prstDash val="solid"/>
          </a:ln>
          <a:effectLst/>
        </p:spPr>
        <p:txBody>
          <a:bodyPr rtlCol="0" anchor="ctr"/>
          <a:lstStyle/>
          <a:p>
            <a:pPr algn="ctr" defTabSz="932380">
              <a:defRPr/>
            </a:pPr>
            <a:endParaRPr lang="en-US" sz="1835" kern="0">
              <a:solidFill>
                <a:prstClr val="white"/>
              </a:solidFill>
            </a:endParaRPr>
          </a:p>
        </p:txBody>
      </p:sp>
      <p:sp>
        <p:nvSpPr>
          <p:cNvPr id="20" name="TextBox 19"/>
          <p:cNvSpPr txBox="1"/>
          <p:nvPr/>
        </p:nvSpPr>
        <p:spPr>
          <a:xfrm>
            <a:off x="9270569" y="2993240"/>
            <a:ext cx="905942" cy="382124"/>
          </a:xfrm>
          <a:prstGeom prst="rect">
            <a:avLst/>
          </a:prstGeom>
          <a:noFill/>
        </p:spPr>
        <p:txBody>
          <a:bodyPr wrap="none" rtlCol="0">
            <a:spAutoFit/>
          </a:bodyPr>
          <a:lstStyle/>
          <a:p>
            <a:pPr defTabSz="932380"/>
            <a:r>
              <a:rPr lang="en-US" sz="1835" dirty="0">
                <a:solidFill>
                  <a:prstClr val="white"/>
                </a:solidFill>
                <a:latin typeface="Segoe UI Light" panose="020B0502040204020203" pitchFamily="34" charset="0"/>
                <a:cs typeface="Segoe UI Light" panose="020B0502040204020203" pitchFamily="34" charset="0"/>
              </a:rPr>
              <a:t>publish</a:t>
            </a:r>
          </a:p>
        </p:txBody>
      </p:sp>
      <p:sp>
        <p:nvSpPr>
          <p:cNvPr id="21" name="TextBox 20"/>
          <p:cNvSpPr txBox="1"/>
          <p:nvPr/>
        </p:nvSpPr>
        <p:spPr>
          <a:xfrm>
            <a:off x="6236699" y="3418676"/>
            <a:ext cx="566008" cy="734404"/>
          </a:xfrm>
          <a:prstGeom prst="rect">
            <a:avLst/>
          </a:prstGeom>
          <a:noFill/>
        </p:spPr>
        <p:txBody>
          <a:bodyPr wrap="none" rtlCol="0">
            <a:spAutoFit/>
          </a:bodyPr>
          <a:lstStyle/>
          <a:p>
            <a:pPr defTabSz="932380">
              <a:defRPr/>
            </a:pPr>
            <a:r>
              <a:rPr lang="en-US" sz="4079" b="1" kern="0" dirty="0">
                <a:solidFill>
                  <a:srgbClr val="4370B9"/>
                </a:solidFill>
              </a:rPr>
              <a:t>+</a:t>
            </a:r>
          </a:p>
        </p:txBody>
      </p:sp>
      <p:sp>
        <p:nvSpPr>
          <p:cNvPr id="22" name="TextBox 21"/>
          <p:cNvSpPr txBox="1"/>
          <p:nvPr/>
        </p:nvSpPr>
        <p:spPr>
          <a:xfrm>
            <a:off x="580466" y="4446525"/>
            <a:ext cx="1185473" cy="670089"/>
          </a:xfrm>
          <a:prstGeom prst="rect">
            <a:avLst/>
          </a:prstGeom>
          <a:noFill/>
        </p:spPr>
        <p:txBody>
          <a:bodyPr wrap="none" rtlCol="0">
            <a:spAutoFit/>
          </a:bodyPr>
          <a:lstStyle/>
          <a:p>
            <a:pPr algn="ctr" defTabSz="932380"/>
            <a:r>
              <a:rPr lang="en-US" sz="1835" dirty="0">
                <a:solidFill>
                  <a:prstClr val="white"/>
                </a:solidFill>
                <a:latin typeface="Segoe UI Light" panose="020B0502040204020203" pitchFamily="34" charset="0"/>
                <a:cs typeface="Segoe UI Light" panose="020B0502040204020203" pitchFamily="34" charset="0"/>
              </a:rPr>
              <a:t>enterprise</a:t>
            </a:r>
          </a:p>
          <a:p>
            <a:pPr algn="ctr" defTabSz="932380"/>
            <a:r>
              <a:rPr lang="en-US" sz="1835" dirty="0">
                <a:solidFill>
                  <a:prstClr val="white"/>
                </a:solidFill>
                <a:latin typeface="Segoe UI Light" panose="020B0502040204020203" pitchFamily="34" charset="0"/>
                <a:cs typeface="Segoe UI Light" panose="020B0502040204020203" pitchFamily="34" charset="0"/>
              </a:rPr>
              <a:t>customer</a:t>
            </a:r>
          </a:p>
        </p:txBody>
      </p:sp>
      <p:sp>
        <p:nvSpPr>
          <p:cNvPr id="23" name="TextBox 22"/>
          <p:cNvSpPr txBox="1"/>
          <p:nvPr/>
        </p:nvSpPr>
        <p:spPr>
          <a:xfrm>
            <a:off x="10873838" y="4341070"/>
            <a:ext cx="972963" cy="670089"/>
          </a:xfrm>
          <a:prstGeom prst="rect">
            <a:avLst/>
          </a:prstGeom>
          <a:noFill/>
        </p:spPr>
        <p:txBody>
          <a:bodyPr wrap="none" rtlCol="0">
            <a:spAutoFit/>
          </a:bodyPr>
          <a:lstStyle/>
          <a:p>
            <a:pPr algn="ctr" defTabSz="932380"/>
            <a:r>
              <a:rPr lang="en-US" sz="1835" dirty="0">
                <a:solidFill>
                  <a:prstClr val="white"/>
                </a:solidFill>
                <a:latin typeface="Segoe UI Light" panose="020B0502040204020203" pitchFamily="34" charset="0"/>
                <a:cs typeface="Segoe UI Light" panose="020B0502040204020203" pitchFamily="34" charset="0"/>
              </a:rPr>
              <a:t>data</a:t>
            </a:r>
          </a:p>
          <a:p>
            <a:pPr algn="ctr" defTabSz="932380"/>
            <a:r>
              <a:rPr lang="en-US" sz="1835" dirty="0">
                <a:solidFill>
                  <a:prstClr val="white"/>
                </a:solidFill>
                <a:latin typeface="Segoe UI Light" panose="020B0502040204020203" pitchFamily="34" charset="0"/>
                <a:cs typeface="Segoe UI Light" panose="020B0502040204020203" pitchFamily="34" charset="0"/>
              </a:rPr>
              <a:t>scientist</a:t>
            </a:r>
          </a:p>
        </p:txBody>
      </p:sp>
      <p:grpSp>
        <p:nvGrpSpPr>
          <p:cNvPr id="24" name="Group 23"/>
          <p:cNvGrpSpPr/>
          <p:nvPr/>
        </p:nvGrpSpPr>
        <p:grpSpPr>
          <a:xfrm>
            <a:off x="418536" y="2835402"/>
            <a:ext cx="1418958" cy="1418958"/>
            <a:chOff x="735075" y="984361"/>
            <a:chExt cx="2746959" cy="2746959"/>
          </a:xfrm>
        </p:grpSpPr>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455" y="1021744"/>
              <a:ext cx="2672196" cy="2672196"/>
            </a:xfrm>
            <a:prstGeom prst="rect">
              <a:avLst/>
            </a:prstGeom>
          </p:spPr>
        </p:pic>
        <p:sp>
          <p:nvSpPr>
            <p:cNvPr id="27" name="Oval 26"/>
            <p:cNvSpPr/>
            <p:nvPr/>
          </p:nvSpPr>
          <p:spPr>
            <a:xfrm rot="10800000">
              <a:off x="735075" y="984361"/>
              <a:ext cx="2746959" cy="2746959"/>
            </a:xfrm>
            <a:prstGeom prst="ellipse">
              <a:avLst/>
            </a:prstGeom>
            <a:noFill/>
            <a:ln w="38100" cap="flat" cmpd="sng" algn="ctr">
              <a:solidFill>
                <a:srgbClr val="6018A8"/>
              </a:solidFill>
              <a:prstDash val="solid"/>
            </a:ln>
            <a:effectLst/>
          </p:spPr>
          <p:txBody>
            <a:bodyPr rtlCol="0" anchor="ctr"/>
            <a:lstStyle/>
            <a:p>
              <a:pPr algn="ctr" defTabSz="932380">
                <a:defRPr/>
              </a:pPr>
              <a:endParaRPr lang="en-US" sz="1122" kern="0">
                <a:solidFill>
                  <a:prstClr val="white"/>
                </a:solidFill>
              </a:endParaRPr>
            </a:p>
          </p:txBody>
        </p:sp>
      </p:grpSp>
      <p:grpSp>
        <p:nvGrpSpPr>
          <p:cNvPr id="28" name="Group 27"/>
          <p:cNvGrpSpPr/>
          <p:nvPr/>
        </p:nvGrpSpPr>
        <p:grpSpPr>
          <a:xfrm>
            <a:off x="10598257" y="2816093"/>
            <a:ext cx="1418958" cy="1418958"/>
            <a:chOff x="735075" y="984361"/>
            <a:chExt cx="2746959" cy="2746959"/>
          </a:xfrm>
        </p:grpSpPr>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685" y="1008971"/>
              <a:ext cx="2697737" cy="2697737"/>
            </a:xfrm>
            <a:prstGeom prst="rect">
              <a:avLst/>
            </a:prstGeom>
          </p:spPr>
        </p:pic>
        <p:sp>
          <p:nvSpPr>
            <p:cNvPr id="30" name="Oval 29"/>
            <p:cNvSpPr/>
            <p:nvPr/>
          </p:nvSpPr>
          <p:spPr>
            <a:xfrm rot="10800000">
              <a:off x="735075" y="984361"/>
              <a:ext cx="2746959" cy="2746959"/>
            </a:xfrm>
            <a:prstGeom prst="ellipse">
              <a:avLst/>
            </a:prstGeom>
            <a:noFill/>
            <a:ln w="38100" cap="flat" cmpd="sng" algn="ctr">
              <a:solidFill>
                <a:srgbClr val="FF9900"/>
              </a:solidFill>
              <a:prstDash val="solid"/>
            </a:ln>
            <a:effectLst/>
          </p:spPr>
          <p:txBody>
            <a:bodyPr rtlCol="0" anchor="ctr"/>
            <a:lstStyle/>
            <a:p>
              <a:pPr algn="ctr" defTabSz="932380">
                <a:defRPr/>
              </a:pPr>
              <a:endParaRPr lang="en-US" sz="1122" kern="0">
                <a:solidFill>
                  <a:srgbClr val="70AD47">
                    <a:lumMod val="75000"/>
                  </a:srgbClr>
                </a:solidFill>
              </a:endParaRPr>
            </a:p>
          </p:txBody>
        </p:sp>
      </p:grpSp>
      <p:sp>
        <p:nvSpPr>
          <p:cNvPr id="31" name="TextBox 30"/>
          <p:cNvSpPr txBox="1"/>
          <p:nvPr/>
        </p:nvSpPr>
        <p:spPr>
          <a:xfrm>
            <a:off x="8538204" y="1305734"/>
            <a:ext cx="1168008" cy="1166008"/>
          </a:xfrm>
          <a:prstGeom prst="rect">
            <a:avLst/>
          </a:prstGeom>
          <a:noFill/>
        </p:spPr>
        <p:txBody>
          <a:bodyPr wrap="square" rtlCol="0">
            <a:spAutoFit/>
          </a:bodyPr>
          <a:lstStyle/>
          <a:p>
            <a:pPr defTabSz="932380">
              <a:defRPr/>
            </a:pPr>
            <a:r>
              <a:rPr lang="en-US" sz="6727" kern="0" dirty="0">
                <a:solidFill>
                  <a:srgbClr val="6E99CE"/>
                </a:solidFill>
                <a:latin typeface="Segoe UI Symbol" panose="020B0502040204020203" pitchFamily="34" charset="0"/>
                <a:ea typeface="Segoe UI Symbol" panose="020B0502040204020203" pitchFamily="34" charset="0"/>
              </a:rPr>
              <a:t>☁</a:t>
            </a:r>
            <a:endParaRPr lang="en-US" sz="24363" kern="0" dirty="0">
              <a:solidFill>
                <a:srgbClr val="6E99CE"/>
              </a:solidFill>
            </a:endParaRPr>
          </a:p>
        </p:txBody>
      </p:sp>
      <p:sp>
        <p:nvSpPr>
          <p:cNvPr id="32" name="TextBox 31"/>
          <p:cNvSpPr txBox="1"/>
          <p:nvPr/>
        </p:nvSpPr>
        <p:spPr>
          <a:xfrm>
            <a:off x="6827893" y="4071290"/>
            <a:ext cx="1785232" cy="382124"/>
          </a:xfrm>
          <a:prstGeom prst="rect">
            <a:avLst/>
          </a:prstGeom>
          <a:noFill/>
        </p:spPr>
        <p:txBody>
          <a:bodyPr wrap="square" rtlCol="0">
            <a:spAutoFit/>
          </a:bodyPr>
          <a:lstStyle/>
          <a:p>
            <a:pPr algn="ctr" defTabSz="932380"/>
            <a:r>
              <a:rPr lang="en-US" sz="1835" b="1" dirty="0">
                <a:solidFill>
                  <a:srgbClr val="505050"/>
                </a:solidFill>
                <a:latin typeface="Segoe UI Light" panose="020B0502040204020203" pitchFamily="34" charset="0"/>
                <a:cs typeface="Segoe UI Light" panose="020B0502040204020203" pitchFamily="34" charset="0"/>
              </a:rPr>
              <a:t>ML Studio</a:t>
            </a:r>
          </a:p>
        </p:txBody>
      </p:sp>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4280" y="1052004"/>
            <a:ext cx="1479821" cy="1479821"/>
          </a:xfrm>
          <a:prstGeom prst="rect">
            <a:avLst/>
          </a:prstGeom>
        </p:spPr>
      </p:pic>
      <p:pic>
        <p:nvPicPr>
          <p:cNvPr id="34" name="Picture 33"/>
          <p:cNvPicPr>
            <a:picLocks noChangeAspect="1"/>
          </p:cNvPicPr>
          <p:nvPr/>
        </p:nvPicPr>
        <p:blipFill>
          <a:blip r:embed="rId7"/>
          <a:stretch>
            <a:fillRect/>
          </a:stretch>
        </p:blipFill>
        <p:spPr>
          <a:xfrm>
            <a:off x="4587718" y="3159487"/>
            <a:ext cx="1048455" cy="859489"/>
          </a:xfrm>
          <a:prstGeom prst="rect">
            <a:avLst/>
          </a:prstGeom>
          <a:solidFill>
            <a:srgbClr val="B4009E">
              <a:lumMod val="75000"/>
            </a:srgbClr>
          </a:solidFill>
        </p:spPr>
      </p:pic>
      <p:sp>
        <p:nvSpPr>
          <p:cNvPr id="35" name="TextBox 34"/>
          <p:cNvSpPr txBox="1"/>
          <p:nvPr/>
        </p:nvSpPr>
        <p:spPr>
          <a:xfrm>
            <a:off x="16445" y="5183520"/>
            <a:ext cx="11422807" cy="1631216"/>
          </a:xfrm>
          <a:prstGeom prst="rect">
            <a:avLst/>
          </a:prstGeom>
          <a:noFill/>
        </p:spPr>
        <p:txBody>
          <a:bodyPr wrap="none" rtlCol="0">
            <a:spAutoFit/>
          </a:bodyPr>
          <a:lstStyle/>
          <a:p>
            <a:pPr defTabSz="932380">
              <a:tabLst>
                <a:tab pos="231730" algn="l"/>
              </a:tabLst>
            </a:pPr>
            <a:r>
              <a:rPr lang="en-US" sz="2800" dirty="0">
                <a:solidFill>
                  <a:prstClr val="white"/>
                </a:solidFill>
                <a:latin typeface="Segoe UI Light" panose="020B0502040204020203" pitchFamily="34" charset="0"/>
                <a:cs typeface="Segoe UI Light" panose="020B0502040204020203" pitchFamily="34" charset="0"/>
              </a:rPr>
              <a:t>•	</a:t>
            </a:r>
            <a:r>
              <a:rPr lang="en-US" sz="2400" dirty="0">
                <a:solidFill>
                  <a:prstClr val="white"/>
                </a:solidFill>
                <a:latin typeface="Segoe UI Light" panose="020B0502040204020203" pitchFamily="34" charset="0"/>
                <a:cs typeface="Segoe UI Light" panose="020B0502040204020203" pitchFamily="34" charset="0"/>
              </a:rPr>
              <a:t>Highly scalable services built on Azure. Eliminate upfront costs for hardware resources.</a:t>
            </a:r>
          </a:p>
          <a:p>
            <a:pPr defTabSz="932380">
              <a:tabLst>
                <a:tab pos="231730" algn="l"/>
              </a:tabLst>
            </a:pPr>
            <a:r>
              <a:rPr lang="en-US" sz="2400" dirty="0">
                <a:solidFill>
                  <a:prstClr val="white"/>
                </a:solidFill>
                <a:latin typeface="Segoe UI Light" panose="020B0502040204020203" pitchFamily="34" charset="0"/>
                <a:cs typeface="Segoe UI Light" panose="020B0502040204020203" pitchFamily="34" charset="0"/>
              </a:rPr>
              <a:t>•	Scored in batch-mode or request-response mode;</a:t>
            </a:r>
          </a:p>
          <a:p>
            <a:pPr defTabSz="932380">
              <a:tabLst>
                <a:tab pos="231730" algn="l"/>
              </a:tabLst>
            </a:pPr>
            <a:r>
              <a:rPr lang="en-US" sz="2400" dirty="0">
                <a:solidFill>
                  <a:prstClr val="white"/>
                </a:solidFill>
                <a:latin typeface="Segoe UI Light" panose="020B0502040204020203" pitchFamily="34" charset="0"/>
                <a:cs typeface="Segoe UI Light" panose="020B0502040204020203" pitchFamily="34" charset="0"/>
              </a:rPr>
              <a:t>•	Actively monitor models in production to detect changes;</a:t>
            </a:r>
          </a:p>
          <a:p>
            <a:pPr defTabSz="932380">
              <a:tabLst>
                <a:tab pos="231730" algn="l"/>
              </a:tabLst>
            </a:pPr>
            <a:r>
              <a:rPr lang="en-US" sz="2400" dirty="0">
                <a:solidFill>
                  <a:prstClr val="white"/>
                </a:solidFill>
                <a:latin typeface="Segoe UI Light" panose="020B0502040204020203" pitchFamily="34" charset="0"/>
                <a:cs typeface="Segoe UI Light" panose="020B0502040204020203" pitchFamily="34" charset="0"/>
              </a:rPr>
              <a:t>•	Telemetry and model management (retrain).</a:t>
            </a:r>
          </a:p>
        </p:txBody>
      </p:sp>
      <p:sp>
        <p:nvSpPr>
          <p:cNvPr id="26" name="TextBox 25"/>
          <p:cNvSpPr txBox="1"/>
          <p:nvPr/>
        </p:nvSpPr>
        <p:spPr>
          <a:xfrm>
            <a:off x="11295585" y="1868093"/>
            <a:ext cx="753861" cy="374718"/>
          </a:xfrm>
          <a:prstGeom prst="rect">
            <a:avLst/>
          </a:prstGeom>
          <a:noFill/>
        </p:spPr>
        <p:txBody>
          <a:bodyPr wrap="none" rtlCol="0">
            <a:spAutoFit/>
          </a:bodyPr>
          <a:lstStyle/>
          <a:p>
            <a:pPr algn="ctr" defTabSz="932380"/>
            <a:r>
              <a:rPr lang="en-US" sz="1835" dirty="0">
                <a:solidFill>
                  <a:prstClr val="white"/>
                </a:solidFill>
                <a:latin typeface="Segoe UI Light" panose="020B0502040204020203" pitchFamily="34" charset="0"/>
                <a:cs typeface="Segoe UI Light" panose="020B0502040204020203" pitchFamily="34" charset="0"/>
              </a:rPr>
              <a:t>IT Pro</a:t>
            </a:r>
          </a:p>
        </p:txBody>
      </p:sp>
    </p:spTree>
    <p:extLst>
      <p:ext uri="{BB962C8B-B14F-4D97-AF65-F5344CB8AC3E}">
        <p14:creationId xmlns:p14="http://schemas.microsoft.com/office/powerpoint/2010/main" val="24709566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Business problem to </a:t>
            </a:r>
            <a:r>
              <a:rPr lang="en-US"/>
              <a:t>business value</a:t>
            </a:r>
            <a:endParaRPr lang="en-US" dirty="0"/>
          </a:p>
        </p:txBody>
      </p:sp>
      <p:sp>
        <p:nvSpPr>
          <p:cNvPr id="5" name="Rectangle 4"/>
          <p:cNvSpPr/>
          <p:nvPr/>
        </p:nvSpPr>
        <p:spPr bwMode="auto">
          <a:xfrm>
            <a:off x="282919" y="1938016"/>
            <a:ext cx="11878076" cy="437525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35" tIns="146283" rIns="182854" bIns="146283" anchor="ctr"/>
          <a:lstStyle/>
          <a:p>
            <a:pPr marL="457112">
              <a:lnSpc>
                <a:spcPct val="90000"/>
              </a:lnSpc>
              <a:defRPr/>
            </a:pPr>
            <a:endParaRPr lang="en-US" sz="2300" dirty="0">
              <a:gradFill>
                <a:gsLst>
                  <a:gs pos="2917">
                    <a:srgbClr val="505050"/>
                  </a:gs>
                  <a:gs pos="30000">
                    <a:srgbClr val="505050"/>
                  </a:gs>
                </a:gsLst>
                <a:lin ang="5400000" scaled="0"/>
              </a:gradFill>
              <a:latin typeface="Segoe UI Light"/>
              <a:ea typeface="MS PGothic" panose="020B0600070205080204" pitchFamily="34" charset="-128"/>
              <a:cs typeface="Segoe UI Light"/>
            </a:endParaRPr>
          </a:p>
        </p:txBody>
      </p:sp>
      <p:sp>
        <p:nvSpPr>
          <p:cNvPr id="6" name="Rectangle 5"/>
          <p:cNvSpPr/>
          <p:nvPr/>
        </p:nvSpPr>
        <p:spPr bwMode="auto">
          <a:xfrm>
            <a:off x="3937534" y="1938016"/>
            <a:ext cx="4578729" cy="437679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35" tIns="146283" rIns="182854" bIns="146283" anchor="ctr"/>
          <a:lstStyle/>
          <a:p>
            <a:pPr marL="457112">
              <a:lnSpc>
                <a:spcPct val="90000"/>
              </a:lnSpc>
              <a:defRPr/>
            </a:pPr>
            <a:endParaRPr lang="en-US" sz="2300" dirty="0">
              <a:gradFill>
                <a:gsLst>
                  <a:gs pos="2917">
                    <a:srgbClr val="505050"/>
                  </a:gs>
                  <a:gs pos="30000">
                    <a:srgbClr val="505050"/>
                  </a:gs>
                </a:gsLst>
                <a:lin ang="5400000" scaled="0"/>
              </a:gradFill>
              <a:latin typeface="Segoe UI Light"/>
              <a:ea typeface="MS PGothic" panose="020B0600070205080204" pitchFamily="34" charset="-128"/>
              <a:cs typeface="Segoe UI Light"/>
            </a:endParaRPr>
          </a:p>
        </p:txBody>
      </p:sp>
      <p:sp>
        <p:nvSpPr>
          <p:cNvPr id="7" name="Freeform 5"/>
          <p:cNvSpPr>
            <a:spLocks/>
          </p:cNvSpPr>
          <p:nvPr/>
        </p:nvSpPr>
        <p:spPr bwMode="auto">
          <a:xfrm>
            <a:off x="1211848" y="2812671"/>
            <a:ext cx="1798879" cy="1205677"/>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sz="1199" dirty="0">
              <a:solidFill>
                <a:srgbClr val="FFFFFF"/>
              </a:solidFill>
            </a:endParaRPr>
          </a:p>
        </p:txBody>
      </p:sp>
      <p:sp>
        <p:nvSpPr>
          <p:cNvPr id="8" name="TextBox 7"/>
          <p:cNvSpPr txBox="1"/>
          <p:nvPr/>
        </p:nvSpPr>
        <p:spPr>
          <a:xfrm>
            <a:off x="1447262" y="3053309"/>
            <a:ext cx="1388789" cy="1116161"/>
          </a:xfrm>
          <a:prstGeom prst="rect">
            <a:avLst/>
          </a:prstGeom>
          <a:noFill/>
        </p:spPr>
        <p:txBody>
          <a:bodyPr wrap="none" lIns="182854" tIns="146283" rIns="182854" bIns="146283" rtlCol="0">
            <a:spAutoFit/>
          </a:bodyPr>
          <a:lstStyle/>
          <a:p>
            <a:pPr marL="171417" indent="-171417" fontAlgn="base">
              <a:lnSpc>
                <a:spcPts val="800"/>
              </a:lnSpc>
              <a:spcBef>
                <a:spcPct val="0"/>
              </a:spcBef>
              <a:spcAft>
                <a:spcPts val="600"/>
              </a:spcAft>
              <a:buFont typeface="Arial" panose="020B0604020202020204" pitchFamily="34" charset="0"/>
              <a:buChar char="•"/>
            </a:pPr>
            <a:r>
              <a:rPr lang="en-US" sz="1000" dirty="0" err="1">
                <a:solidFill>
                  <a:srgbClr val="FFFFFF"/>
                </a:solidFill>
              </a:rPr>
              <a:t>HDInsight</a:t>
            </a:r>
            <a:endParaRPr lang="en-US" sz="1000" dirty="0">
              <a:solidFill>
                <a:srgbClr val="FFFFFF"/>
              </a:solidFill>
            </a:endParaRPr>
          </a:p>
          <a:p>
            <a:pPr marL="171417" indent="-171417" fontAlgn="base">
              <a:lnSpc>
                <a:spcPts val="800"/>
              </a:lnSpc>
              <a:spcBef>
                <a:spcPct val="0"/>
              </a:spcBef>
              <a:spcAft>
                <a:spcPts val="600"/>
              </a:spcAft>
              <a:buFont typeface="Arial" panose="020B0604020202020204" pitchFamily="34" charset="0"/>
              <a:buChar char="•"/>
            </a:pPr>
            <a:r>
              <a:rPr lang="en-US" sz="1000" dirty="0">
                <a:solidFill>
                  <a:srgbClr val="FFFFFF"/>
                </a:solidFill>
              </a:rPr>
              <a:t>SQL Server VM</a:t>
            </a:r>
          </a:p>
          <a:p>
            <a:pPr marL="171417" indent="-171417" fontAlgn="base">
              <a:lnSpc>
                <a:spcPts val="800"/>
              </a:lnSpc>
              <a:spcBef>
                <a:spcPct val="0"/>
              </a:spcBef>
              <a:spcAft>
                <a:spcPts val="600"/>
              </a:spcAft>
              <a:buFont typeface="Arial" panose="020B0604020202020204" pitchFamily="34" charset="0"/>
              <a:buChar char="•"/>
            </a:pPr>
            <a:r>
              <a:rPr lang="en-US" sz="1000" dirty="0">
                <a:solidFill>
                  <a:srgbClr val="FFFFFF"/>
                </a:solidFill>
              </a:rPr>
              <a:t>SQL DB</a:t>
            </a:r>
          </a:p>
          <a:p>
            <a:pPr marL="171417" indent="-171417" fontAlgn="base">
              <a:lnSpc>
                <a:spcPts val="800"/>
              </a:lnSpc>
              <a:spcBef>
                <a:spcPct val="0"/>
              </a:spcBef>
              <a:spcAft>
                <a:spcPts val="600"/>
              </a:spcAft>
              <a:buFont typeface="Arial" panose="020B0604020202020204" pitchFamily="34" charset="0"/>
              <a:buChar char="•"/>
            </a:pPr>
            <a:r>
              <a:rPr lang="en-US" sz="1000" dirty="0">
                <a:solidFill>
                  <a:srgbClr val="FFFFFF"/>
                </a:solidFill>
              </a:rPr>
              <a:t>Blobs &amp; tables</a:t>
            </a:r>
          </a:p>
          <a:p>
            <a:pPr marL="171417" indent="-171417" fontAlgn="base">
              <a:lnSpc>
                <a:spcPts val="800"/>
              </a:lnSpc>
              <a:spcBef>
                <a:spcPct val="0"/>
              </a:spcBef>
              <a:spcAft>
                <a:spcPts val="600"/>
              </a:spcAft>
              <a:buFont typeface="Arial" panose="020B0604020202020204" pitchFamily="34" charset="0"/>
              <a:buChar char="•"/>
            </a:pPr>
            <a:r>
              <a:rPr lang="en-US" sz="1000" dirty="0">
                <a:solidFill>
                  <a:srgbClr val="FFFFFF"/>
                </a:solidFill>
              </a:rPr>
              <a:t>Local Files</a:t>
            </a:r>
          </a:p>
        </p:txBody>
      </p:sp>
      <p:cxnSp>
        <p:nvCxnSpPr>
          <p:cNvPr id="9" name="Straight Arrow Connector 8"/>
          <p:cNvCxnSpPr/>
          <p:nvPr/>
        </p:nvCxnSpPr>
        <p:spPr>
          <a:xfrm rot="5400000">
            <a:off x="3966076" y="2988552"/>
            <a:ext cx="0" cy="565435"/>
          </a:xfrm>
          <a:prstGeom prst="straightConnector1">
            <a:avLst/>
          </a:prstGeom>
          <a:solidFill>
            <a:srgbClr val="DC3C00"/>
          </a:solidFill>
          <a:ln w="38100">
            <a:solidFill>
              <a:srgbClr val="FFFFFF"/>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Arrow Connector 9"/>
          <p:cNvCxnSpPr/>
          <p:nvPr/>
        </p:nvCxnSpPr>
        <p:spPr>
          <a:xfrm rot="5400000">
            <a:off x="3974271" y="4947739"/>
            <a:ext cx="0" cy="565435"/>
          </a:xfrm>
          <a:prstGeom prst="straightConnector1">
            <a:avLst/>
          </a:prstGeom>
          <a:solidFill>
            <a:srgbClr val="DC3C00"/>
          </a:solidFill>
          <a:ln w="38100">
            <a:solidFill>
              <a:srgbClr val="FFFFFF"/>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Arrow Connector 10"/>
          <p:cNvCxnSpPr/>
          <p:nvPr/>
        </p:nvCxnSpPr>
        <p:spPr>
          <a:xfrm>
            <a:off x="5211241" y="4374608"/>
            <a:ext cx="0" cy="634974"/>
          </a:xfrm>
          <a:prstGeom prst="straightConnector1">
            <a:avLst/>
          </a:prstGeom>
          <a:solidFill>
            <a:srgbClr val="DC3C00"/>
          </a:solidFill>
          <a:ln w="38100">
            <a:solidFill>
              <a:srgbClr val="FFFFFF"/>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Arrow Connector 11"/>
          <p:cNvCxnSpPr/>
          <p:nvPr/>
        </p:nvCxnSpPr>
        <p:spPr>
          <a:xfrm>
            <a:off x="7411320" y="4357599"/>
            <a:ext cx="0" cy="710778"/>
          </a:xfrm>
          <a:prstGeom prst="straightConnector1">
            <a:avLst/>
          </a:prstGeom>
          <a:solidFill>
            <a:srgbClr val="DC3C00"/>
          </a:solidFill>
          <a:ln w="38100">
            <a:solidFill>
              <a:srgbClr val="FFFFFF"/>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3" name="Rectangle 12"/>
          <p:cNvSpPr/>
          <p:nvPr/>
        </p:nvSpPr>
        <p:spPr>
          <a:xfrm>
            <a:off x="6269850" y="3795673"/>
            <a:ext cx="2308686" cy="480063"/>
          </a:xfrm>
          <a:prstGeom prst="rect">
            <a:avLst/>
          </a:prstGeom>
        </p:spPr>
        <p:txBody>
          <a:bodyPr wrap="square" lIns="182854" tIns="146283" rIns="182854" bIns="146283">
            <a:spAutoFit/>
          </a:bodyPr>
          <a:lstStyle/>
          <a:p>
            <a:pPr algn="ctr" defTabSz="914224"/>
            <a:r>
              <a:rPr lang="en-US" sz="1199" dirty="0">
                <a:solidFill>
                  <a:srgbClr val="FFFFFF"/>
                </a:solidFill>
                <a:ea typeface="Calibri" panose="020F0502020204030204" pitchFamily="34" charset="0"/>
              </a:rPr>
              <a:t>Publish API in minutes</a:t>
            </a:r>
          </a:p>
        </p:txBody>
      </p:sp>
      <p:cxnSp>
        <p:nvCxnSpPr>
          <p:cNvPr id="14" name="Straight Arrow Connector 13"/>
          <p:cNvCxnSpPr/>
          <p:nvPr/>
        </p:nvCxnSpPr>
        <p:spPr>
          <a:xfrm flipH="1">
            <a:off x="8207410" y="5221474"/>
            <a:ext cx="646647" cy="0"/>
          </a:xfrm>
          <a:prstGeom prst="straightConnector1">
            <a:avLst/>
          </a:prstGeom>
          <a:solidFill>
            <a:srgbClr val="DC3C00"/>
          </a:solidFill>
          <a:ln w="38100">
            <a:solidFill>
              <a:srgbClr val="FFFFFF"/>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5" name="Rectangle 14"/>
          <p:cNvSpPr>
            <a:spLocks noChangeAspect="1"/>
          </p:cNvSpPr>
          <p:nvPr/>
        </p:nvSpPr>
        <p:spPr bwMode="auto">
          <a:xfrm>
            <a:off x="8613786" y="5755460"/>
            <a:ext cx="3424988" cy="395604"/>
          </a:xfrm>
          <a:prstGeom prst="rect">
            <a:avLst/>
          </a:prstGeom>
          <a:noFill/>
          <a:ln w="38100" cap="flat" cmpd="sng" algn="ctr">
            <a:noFill/>
            <a:prstDash val="solid"/>
            <a:headEnd type="none" w="med" len="med"/>
            <a:tailEnd type="none" w="med" len="med"/>
          </a:ln>
          <a:effectLst/>
        </p:spPr>
        <p:txBody>
          <a:bodyPr vert="horz" wrap="square" lIns="93243" tIns="91427" rIns="93243" bIns="91427" numCol="1" rtlCol="0" anchor="t" anchorCtr="0" compatLnSpc="1">
            <a:prstTxWarp prst="textNoShape">
              <a:avLst/>
            </a:prstTxWarp>
          </a:bodyPr>
          <a:lstStyle/>
          <a:p>
            <a:pPr algn="ctr" fontAlgn="base">
              <a:lnSpc>
                <a:spcPct val="90000"/>
              </a:lnSpc>
              <a:spcBef>
                <a:spcPct val="0"/>
              </a:spcBef>
              <a:spcAft>
                <a:spcPts val="600"/>
              </a:spcAft>
            </a:pPr>
            <a:r>
              <a:rPr lang="en-US" sz="1399" dirty="0">
                <a:solidFill>
                  <a:srgbClr val="FFFFFF"/>
                </a:solidFill>
              </a:rPr>
              <a:t>Devices     Applications    Dashboards</a:t>
            </a:r>
          </a:p>
        </p:txBody>
      </p:sp>
      <p:sp>
        <p:nvSpPr>
          <p:cNvPr id="16" name="Rectangle 15"/>
          <p:cNvSpPr/>
          <p:nvPr/>
        </p:nvSpPr>
        <p:spPr>
          <a:xfrm>
            <a:off x="282920" y="1945644"/>
            <a:ext cx="933325" cy="622254"/>
          </a:xfrm>
          <a:prstGeom prst="rect">
            <a:avLst/>
          </a:prstGeom>
        </p:spPr>
        <p:txBody>
          <a:bodyPr wrap="none" lIns="182854" tIns="137141" rIns="182854" bIns="137141">
            <a:spAutoFit/>
          </a:bodyPr>
          <a:lstStyle/>
          <a:p>
            <a:pPr defTabSz="914224"/>
            <a:r>
              <a:rPr lang="en-US" sz="2200" dirty="0">
                <a:solidFill>
                  <a:srgbClr val="FFFFFF"/>
                </a:solidFill>
                <a:latin typeface="Segoe UI Light"/>
                <a:ea typeface="Calibri" panose="020F0502020204030204" pitchFamily="34" charset="0"/>
              </a:rPr>
              <a:t>Data</a:t>
            </a:r>
          </a:p>
        </p:txBody>
      </p:sp>
      <p:sp>
        <p:nvSpPr>
          <p:cNvPr id="17" name="Rectangle 16"/>
          <p:cNvSpPr/>
          <p:nvPr/>
        </p:nvSpPr>
        <p:spPr>
          <a:xfrm>
            <a:off x="3947461" y="1945644"/>
            <a:ext cx="4488348" cy="622254"/>
          </a:xfrm>
          <a:prstGeom prst="rect">
            <a:avLst/>
          </a:prstGeom>
        </p:spPr>
        <p:txBody>
          <a:bodyPr wrap="none" lIns="182854" tIns="137141" rIns="182854" bIns="137141">
            <a:spAutoFit/>
          </a:bodyPr>
          <a:lstStyle/>
          <a:p>
            <a:pPr defTabSz="914224"/>
            <a:r>
              <a:rPr lang="en-US" sz="2200" dirty="0">
                <a:solidFill>
                  <a:srgbClr val="FFFFFF"/>
                </a:solidFill>
                <a:latin typeface="Segoe UI Light"/>
                <a:ea typeface="Calibri" panose="020F0502020204030204" pitchFamily="34" charset="0"/>
              </a:rPr>
              <a:t>Microsoft Azure Machine Learning</a:t>
            </a:r>
          </a:p>
        </p:txBody>
      </p:sp>
      <p:sp>
        <p:nvSpPr>
          <p:cNvPr id="18" name="Rectangle 17"/>
          <p:cNvSpPr/>
          <p:nvPr/>
        </p:nvSpPr>
        <p:spPr>
          <a:xfrm>
            <a:off x="8518475" y="1945644"/>
            <a:ext cx="773104" cy="622254"/>
          </a:xfrm>
          <a:prstGeom prst="rect">
            <a:avLst/>
          </a:prstGeom>
        </p:spPr>
        <p:txBody>
          <a:bodyPr wrap="none" lIns="182854" tIns="137141" rIns="182854" bIns="137141">
            <a:spAutoFit/>
          </a:bodyPr>
          <a:lstStyle/>
          <a:p>
            <a:pPr defTabSz="914224"/>
            <a:r>
              <a:rPr lang="en-US" sz="2200" dirty="0">
                <a:solidFill>
                  <a:srgbClr val="FFFFFF"/>
                </a:solidFill>
                <a:latin typeface="Segoe UI Light"/>
                <a:ea typeface="Calibri" panose="020F0502020204030204" pitchFamily="34" charset="0"/>
              </a:rPr>
              <a:t>API</a:t>
            </a:r>
          </a:p>
        </p:txBody>
      </p:sp>
      <p:grpSp>
        <p:nvGrpSpPr>
          <p:cNvPr id="19" name="Group 121"/>
          <p:cNvGrpSpPr>
            <a:grpSpLocks/>
          </p:cNvGrpSpPr>
          <p:nvPr/>
        </p:nvGrpSpPr>
        <p:grpSpPr bwMode="auto">
          <a:xfrm>
            <a:off x="4639825" y="2977292"/>
            <a:ext cx="1201566" cy="722211"/>
            <a:chOff x="4181671" y="3069339"/>
            <a:chExt cx="1600004" cy="963517"/>
          </a:xfrm>
          <a:solidFill>
            <a:schemeClr val="bg1"/>
          </a:solidFill>
        </p:grpSpPr>
        <p:sp>
          <p:nvSpPr>
            <p:cNvPr id="20" name="Rectangle 19"/>
            <p:cNvSpPr/>
            <p:nvPr/>
          </p:nvSpPr>
          <p:spPr bwMode="auto">
            <a:xfrm>
              <a:off x="4230283" y="3103221"/>
              <a:ext cx="1046239" cy="753872"/>
            </a:xfrm>
            <a:prstGeom prst="rect">
              <a:avLst/>
            </a:prstGeom>
            <a:solidFill>
              <a:srgbClr val="A32D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grpSp>
          <p:nvGrpSpPr>
            <p:cNvPr id="21" name="Group 20"/>
            <p:cNvGrpSpPr>
              <a:grpSpLocks noChangeAspect="1"/>
            </p:cNvGrpSpPr>
            <p:nvPr/>
          </p:nvGrpSpPr>
          <p:grpSpPr>
            <a:xfrm>
              <a:off x="4181671" y="3069339"/>
              <a:ext cx="1600004" cy="963517"/>
              <a:chOff x="3742936" y="4845974"/>
              <a:chExt cx="1611848" cy="970652"/>
            </a:xfrm>
            <a:grpFill/>
          </p:grpSpPr>
          <p:sp>
            <p:nvSpPr>
              <p:cNvPr id="22" name="Freeform 21"/>
              <p:cNvSpPr>
                <a:spLocks noEditPoints="1"/>
              </p:cNvSpPr>
              <p:nvPr/>
            </p:nvSpPr>
            <p:spPr bwMode="black">
              <a:xfrm>
                <a:off x="4953857" y="5008123"/>
                <a:ext cx="400927"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dirty="0">
                  <a:solidFill>
                    <a:srgbClr val="FFFFFF"/>
                  </a:solidFill>
                </a:endParaRPr>
              </a:p>
            </p:txBody>
          </p:sp>
          <p:sp>
            <p:nvSpPr>
              <p:cNvPr id="23"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dirty="0">
                  <a:solidFill>
                    <a:srgbClr val="FFFFFF"/>
                  </a:solidFill>
                </a:endParaRPr>
              </a:p>
            </p:txBody>
          </p:sp>
        </p:grpSp>
      </p:grpSp>
      <p:grpSp>
        <p:nvGrpSpPr>
          <p:cNvPr id="24" name="Group 115"/>
          <p:cNvGrpSpPr>
            <a:grpSpLocks/>
          </p:cNvGrpSpPr>
          <p:nvPr/>
        </p:nvGrpSpPr>
        <p:grpSpPr bwMode="auto">
          <a:xfrm>
            <a:off x="7060004" y="5213317"/>
            <a:ext cx="724148" cy="474813"/>
            <a:chOff x="5437366" y="1237061"/>
            <a:chExt cx="4432300" cy="2908114"/>
          </a:xfrm>
        </p:grpSpPr>
        <p:sp>
          <p:nvSpPr>
            <p:cNvPr id="25" name="Rectangle 24"/>
            <p:cNvSpPr/>
            <p:nvPr/>
          </p:nvSpPr>
          <p:spPr bwMode="auto">
            <a:xfrm>
              <a:off x="5437366" y="1237061"/>
              <a:ext cx="4432300" cy="33845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sp>
          <p:nvSpPr>
            <p:cNvPr id="26" name="Oval 25"/>
            <p:cNvSpPr/>
            <p:nvPr/>
          </p:nvSpPr>
          <p:spPr bwMode="auto">
            <a:xfrm>
              <a:off x="5552459" y="1302872"/>
              <a:ext cx="321795" cy="322005"/>
            </a:xfrm>
            <a:prstGeom prst="ellipse">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sp>
          <p:nvSpPr>
            <p:cNvPr id="27" name="Rectangle 26"/>
            <p:cNvSpPr/>
            <p:nvPr/>
          </p:nvSpPr>
          <p:spPr bwMode="auto">
            <a:xfrm>
              <a:off x="5437366" y="1719556"/>
              <a:ext cx="4432300" cy="242561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sp>
          <p:nvSpPr>
            <p:cNvPr id="28" name="Oval 27"/>
            <p:cNvSpPr/>
            <p:nvPr/>
          </p:nvSpPr>
          <p:spPr bwMode="auto">
            <a:xfrm>
              <a:off x="5904789" y="1349881"/>
              <a:ext cx="213747" cy="211537"/>
            </a:xfrm>
            <a:prstGeom prst="ellipse">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grpSp>
      <p:sp>
        <p:nvSpPr>
          <p:cNvPr id="29" name="Rectangle 28"/>
          <p:cNvSpPr>
            <a:spLocks noChangeAspect="1"/>
          </p:cNvSpPr>
          <p:nvPr/>
        </p:nvSpPr>
        <p:spPr bwMode="auto">
          <a:xfrm>
            <a:off x="4480376" y="5754579"/>
            <a:ext cx="1364823" cy="395604"/>
          </a:xfrm>
          <a:prstGeom prst="rect">
            <a:avLst/>
          </a:prstGeom>
          <a:noFill/>
          <a:ln w="38100" cap="flat" cmpd="sng" algn="ctr">
            <a:noFill/>
            <a:prstDash val="solid"/>
            <a:headEnd type="none" w="med" len="med"/>
            <a:tailEnd type="none" w="med" len="med"/>
          </a:ln>
          <a:effectLst/>
        </p:spPr>
        <p:txBody>
          <a:bodyPr vert="horz" wrap="square" lIns="93243" tIns="91427" rIns="93243" bIns="91427" numCol="1" rtlCol="0" anchor="t" anchorCtr="0" compatLnSpc="1">
            <a:prstTxWarp prst="textNoShape">
              <a:avLst/>
            </a:prstTxWarp>
          </a:bodyPr>
          <a:lstStyle/>
          <a:p>
            <a:pPr algn="ctr" fontAlgn="base">
              <a:lnSpc>
                <a:spcPct val="90000"/>
              </a:lnSpc>
              <a:spcBef>
                <a:spcPct val="0"/>
              </a:spcBef>
              <a:spcAft>
                <a:spcPts val="600"/>
              </a:spcAft>
            </a:pPr>
            <a:r>
              <a:rPr lang="en-US" sz="1399" dirty="0">
                <a:solidFill>
                  <a:srgbClr val="FFFFFF"/>
                </a:solidFill>
              </a:rPr>
              <a:t>Storage space</a:t>
            </a:r>
          </a:p>
        </p:txBody>
      </p:sp>
      <p:sp>
        <p:nvSpPr>
          <p:cNvPr id="30" name="Rectangle 29"/>
          <p:cNvSpPr>
            <a:spLocks noChangeAspect="1"/>
          </p:cNvSpPr>
          <p:nvPr/>
        </p:nvSpPr>
        <p:spPr bwMode="auto">
          <a:xfrm>
            <a:off x="6751561" y="5754579"/>
            <a:ext cx="1364823" cy="395604"/>
          </a:xfrm>
          <a:prstGeom prst="rect">
            <a:avLst/>
          </a:prstGeom>
          <a:noFill/>
          <a:ln w="38100" cap="flat" cmpd="sng" algn="ctr">
            <a:noFill/>
            <a:prstDash val="solid"/>
            <a:headEnd type="none" w="med" len="med"/>
            <a:tailEnd type="none" w="med" len="med"/>
          </a:ln>
          <a:effectLst/>
        </p:spPr>
        <p:txBody>
          <a:bodyPr vert="horz" wrap="square" lIns="93243" tIns="91427" rIns="93243" bIns="91427" numCol="1" rtlCol="0" anchor="t" anchorCtr="0" compatLnSpc="1">
            <a:prstTxWarp prst="textNoShape">
              <a:avLst/>
            </a:prstTxWarp>
          </a:bodyPr>
          <a:lstStyle/>
          <a:p>
            <a:pPr algn="ctr" fontAlgn="base">
              <a:lnSpc>
                <a:spcPct val="90000"/>
              </a:lnSpc>
              <a:spcBef>
                <a:spcPct val="0"/>
              </a:spcBef>
              <a:spcAft>
                <a:spcPts val="600"/>
              </a:spcAft>
            </a:pPr>
            <a:r>
              <a:rPr lang="en-US" sz="1399" dirty="0">
                <a:solidFill>
                  <a:srgbClr val="FFFFFF"/>
                </a:solidFill>
              </a:rPr>
              <a:t>Web</a:t>
            </a:r>
          </a:p>
        </p:txBody>
      </p:sp>
      <p:grpSp>
        <p:nvGrpSpPr>
          <p:cNvPr id="31" name="Group 30"/>
          <p:cNvGrpSpPr/>
          <p:nvPr/>
        </p:nvGrpSpPr>
        <p:grpSpPr>
          <a:xfrm>
            <a:off x="6569128" y="2929035"/>
            <a:ext cx="1709685" cy="873590"/>
            <a:chOff x="14800387" y="3858182"/>
            <a:chExt cx="1709928" cy="873714"/>
          </a:xfrm>
        </p:grpSpPr>
        <p:grpSp>
          <p:nvGrpSpPr>
            <p:cNvPr id="32" name="Group 31"/>
            <p:cNvGrpSpPr/>
            <p:nvPr/>
          </p:nvGrpSpPr>
          <p:grpSpPr>
            <a:xfrm>
              <a:off x="14800387" y="3858182"/>
              <a:ext cx="1709928" cy="873714"/>
              <a:chOff x="13377563" y="2176438"/>
              <a:chExt cx="1709928" cy="873714"/>
            </a:xfrm>
          </p:grpSpPr>
          <p:sp>
            <p:nvSpPr>
              <p:cNvPr id="34"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35"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36"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A32D10"/>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sp>
          <p:nvSpPr>
            <p:cNvPr id="33" name="Freeform 5"/>
            <p:cNvSpPr>
              <a:spLocks/>
            </p:cNvSpPr>
            <p:nvPr/>
          </p:nvSpPr>
          <p:spPr bwMode="auto">
            <a:xfrm>
              <a:off x="15240174" y="3998553"/>
              <a:ext cx="841742" cy="564168"/>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sz="1199" dirty="0">
                <a:solidFill>
                  <a:srgbClr val="FFFFFF"/>
                </a:solidFill>
              </a:endParaRPr>
            </a:p>
          </p:txBody>
        </p:sp>
      </p:grpSp>
      <p:sp>
        <p:nvSpPr>
          <p:cNvPr id="37" name="TextBox 36"/>
          <p:cNvSpPr txBox="1"/>
          <p:nvPr/>
        </p:nvSpPr>
        <p:spPr>
          <a:xfrm>
            <a:off x="6974774" y="3124147"/>
            <a:ext cx="938230" cy="546547"/>
          </a:xfrm>
          <a:prstGeom prst="rect">
            <a:avLst/>
          </a:prstGeom>
          <a:noFill/>
        </p:spPr>
        <p:txBody>
          <a:bodyPr wrap="none" lIns="182854" tIns="146283" rIns="182854" bIns="146283" rtlCol="0">
            <a:spAutoFit/>
          </a:bodyPr>
          <a:lstStyle/>
          <a:p>
            <a:pPr algn="ctr">
              <a:spcAft>
                <a:spcPts val="600"/>
              </a:spcAft>
            </a:pPr>
            <a:r>
              <a:rPr lang="en-US" sz="800" dirty="0">
                <a:solidFill>
                  <a:srgbClr val="FFFFFF"/>
                </a:solidFill>
              </a:rPr>
              <a:t>Microsoft </a:t>
            </a:r>
            <a:br>
              <a:rPr lang="en-US" sz="800" dirty="0">
                <a:solidFill>
                  <a:srgbClr val="FFFFFF"/>
                </a:solidFill>
              </a:rPr>
            </a:br>
            <a:r>
              <a:rPr lang="en-US" sz="800" dirty="0">
                <a:solidFill>
                  <a:srgbClr val="FFFFFF"/>
                </a:solidFill>
              </a:rPr>
              <a:t>Azure portal</a:t>
            </a:r>
          </a:p>
        </p:txBody>
      </p:sp>
      <p:grpSp>
        <p:nvGrpSpPr>
          <p:cNvPr id="38" name="Group 37"/>
          <p:cNvGrpSpPr/>
          <p:nvPr/>
        </p:nvGrpSpPr>
        <p:grpSpPr>
          <a:xfrm>
            <a:off x="4912260" y="5233151"/>
            <a:ext cx="528052" cy="485972"/>
            <a:chOff x="4218300" y="3093149"/>
            <a:chExt cx="528127" cy="486041"/>
          </a:xfrm>
        </p:grpSpPr>
        <p:sp>
          <p:nvSpPr>
            <p:cNvPr id="39" name="Freeform 12"/>
            <p:cNvSpPr>
              <a:spLocks noEditPoints="1"/>
            </p:cNvSpPr>
            <p:nvPr/>
          </p:nvSpPr>
          <p:spPr bwMode="auto">
            <a:xfrm>
              <a:off x="4218300" y="3093149"/>
              <a:ext cx="528127" cy="155452"/>
            </a:xfrm>
            <a:custGeom>
              <a:avLst/>
              <a:gdLst>
                <a:gd name="T0" fmla="*/ 305 w 326"/>
                <a:gd name="T1" fmla="*/ 0 h 96"/>
                <a:gd name="T2" fmla="*/ 0 w 326"/>
                <a:gd name="T3" fmla="*/ 22 h 96"/>
                <a:gd name="T4" fmla="*/ 21 w 326"/>
                <a:gd name="T5" fmla="*/ 96 h 96"/>
                <a:gd name="T6" fmla="*/ 326 w 326"/>
                <a:gd name="T7" fmla="*/ 74 h 96"/>
                <a:gd name="T8" fmla="*/ 34 w 326"/>
                <a:gd name="T9" fmla="*/ 74 h 96"/>
                <a:gd name="T10" fmla="*/ 23 w 326"/>
                <a:gd name="T11" fmla="*/ 63 h 96"/>
                <a:gd name="T12" fmla="*/ 34 w 326"/>
                <a:gd name="T13" fmla="*/ 74 h 96"/>
                <a:gd name="T14" fmla="*/ 23 w 326"/>
                <a:gd name="T15" fmla="*/ 52 h 96"/>
                <a:gd name="T16" fmla="*/ 34 w 326"/>
                <a:gd name="T17" fmla="*/ 41 h 96"/>
                <a:gd name="T18" fmla="*/ 34 w 326"/>
                <a:gd name="T19" fmla="*/ 29 h 96"/>
                <a:gd name="T20" fmla="*/ 23 w 326"/>
                <a:gd name="T21" fmla="*/ 18 h 96"/>
                <a:gd name="T22" fmla="*/ 34 w 326"/>
                <a:gd name="T23" fmla="*/ 29 h 96"/>
                <a:gd name="T24" fmla="*/ 47 w 326"/>
                <a:gd name="T25" fmla="*/ 74 h 96"/>
                <a:gd name="T26" fmla="*/ 58 w 326"/>
                <a:gd name="T27" fmla="*/ 63 h 96"/>
                <a:gd name="T28" fmla="*/ 58 w 326"/>
                <a:gd name="T29" fmla="*/ 52 h 96"/>
                <a:gd name="T30" fmla="*/ 47 w 326"/>
                <a:gd name="T31" fmla="*/ 41 h 96"/>
                <a:gd name="T32" fmla="*/ 58 w 326"/>
                <a:gd name="T33" fmla="*/ 52 h 96"/>
                <a:gd name="T34" fmla="*/ 47 w 326"/>
                <a:gd name="T35" fmla="*/ 29 h 96"/>
                <a:gd name="T36" fmla="*/ 58 w 326"/>
                <a:gd name="T37" fmla="*/ 18 h 96"/>
                <a:gd name="T38" fmla="*/ 82 w 326"/>
                <a:gd name="T39" fmla="*/ 74 h 96"/>
                <a:gd name="T40" fmla="*/ 71 w 326"/>
                <a:gd name="T41" fmla="*/ 63 h 96"/>
                <a:gd name="T42" fmla="*/ 82 w 326"/>
                <a:gd name="T43" fmla="*/ 74 h 96"/>
                <a:gd name="T44" fmla="*/ 71 w 326"/>
                <a:gd name="T45" fmla="*/ 52 h 96"/>
                <a:gd name="T46" fmla="*/ 82 w 326"/>
                <a:gd name="T47" fmla="*/ 41 h 96"/>
                <a:gd name="T48" fmla="*/ 82 w 326"/>
                <a:gd name="T49" fmla="*/ 29 h 96"/>
                <a:gd name="T50" fmla="*/ 71 w 326"/>
                <a:gd name="T51" fmla="*/ 18 h 96"/>
                <a:gd name="T52" fmla="*/ 82 w 326"/>
                <a:gd name="T53" fmla="*/ 29 h 96"/>
                <a:gd name="T54" fmla="*/ 95 w 326"/>
                <a:gd name="T55" fmla="*/ 74 h 96"/>
                <a:gd name="T56" fmla="*/ 106 w 326"/>
                <a:gd name="T57" fmla="*/ 63 h 96"/>
                <a:gd name="T58" fmla="*/ 106 w 326"/>
                <a:gd name="T59" fmla="*/ 52 h 96"/>
                <a:gd name="T60" fmla="*/ 95 w 326"/>
                <a:gd name="T61" fmla="*/ 41 h 96"/>
                <a:gd name="T62" fmla="*/ 106 w 326"/>
                <a:gd name="T63" fmla="*/ 52 h 96"/>
                <a:gd name="T64" fmla="*/ 95 w 326"/>
                <a:gd name="T65" fmla="*/ 29 h 96"/>
                <a:gd name="T66" fmla="*/ 106 w 326"/>
                <a:gd name="T67" fmla="*/ 18 h 96"/>
                <a:gd name="T68" fmla="*/ 130 w 326"/>
                <a:gd name="T69" fmla="*/ 74 h 96"/>
                <a:gd name="T70" fmla="*/ 119 w 326"/>
                <a:gd name="T71" fmla="*/ 63 h 96"/>
                <a:gd name="T72" fmla="*/ 130 w 326"/>
                <a:gd name="T73" fmla="*/ 74 h 96"/>
                <a:gd name="T74" fmla="*/ 119 w 326"/>
                <a:gd name="T75" fmla="*/ 52 h 96"/>
                <a:gd name="T76" fmla="*/ 130 w 326"/>
                <a:gd name="T77" fmla="*/ 41 h 96"/>
                <a:gd name="T78" fmla="*/ 130 w 326"/>
                <a:gd name="T79" fmla="*/ 29 h 96"/>
                <a:gd name="T80" fmla="*/ 119 w 326"/>
                <a:gd name="T81" fmla="*/ 18 h 96"/>
                <a:gd name="T82" fmla="*/ 130 w 326"/>
                <a:gd name="T83" fmla="*/ 29 h 96"/>
                <a:gd name="T84" fmla="*/ 144 w 326"/>
                <a:gd name="T85" fmla="*/ 74 h 96"/>
                <a:gd name="T86" fmla="*/ 155 w 326"/>
                <a:gd name="T87" fmla="*/ 63 h 96"/>
                <a:gd name="T88" fmla="*/ 155 w 326"/>
                <a:gd name="T89" fmla="*/ 52 h 96"/>
                <a:gd name="T90" fmla="*/ 144 w 326"/>
                <a:gd name="T91" fmla="*/ 41 h 96"/>
                <a:gd name="T92" fmla="*/ 155 w 326"/>
                <a:gd name="T93" fmla="*/ 52 h 96"/>
                <a:gd name="T94" fmla="*/ 144 w 326"/>
                <a:gd name="T95" fmla="*/ 29 h 96"/>
                <a:gd name="T96" fmla="*/ 155 w 326"/>
                <a:gd name="T97" fmla="*/ 18 h 96"/>
                <a:gd name="T98" fmla="*/ 179 w 326"/>
                <a:gd name="T99" fmla="*/ 74 h 96"/>
                <a:gd name="T100" fmla="*/ 168 w 326"/>
                <a:gd name="T101" fmla="*/ 63 h 96"/>
                <a:gd name="T102" fmla="*/ 179 w 326"/>
                <a:gd name="T103" fmla="*/ 74 h 96"/>
                <a:gd name="T104" fmla="*/ 168 w 326"/>
                <a:gd name="T105" fmla="*/ 52 h 96"/>
                <a:gd name="T106" fmla="*/ 179 w 326"/>
                <a:gd name="T107" fmla="*/ 41 h 96"/>
                <a:gd name="T108" fmla="*/ 179 w 326"/>
                <a:gd name="T109" fmla="*/ 29 h 96"/>
                <a:gd name="T110" fmla="*/ 168 w 326"/>
                <a:gd name="T111" fmla="*/ 18 h 96"/>
                <a:gd name="T112" fmla="*/ 179 w 326"/>
                <a:gd name="T113" fmla="*/ 29 h 96"/>
                <a:gd name="T114" fmla="*/ 252 w 326"/>
                <a:gd name="T115" fmla="*/ 46 h 96"/>
                <a:gd name="T116" fmla="*/ 296 w 326"/>
                <a:gd name="T117"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29"/>
                  </a:moveTo>
                  <a:cubicBezTo>
                    <a:pt x="23" y="29"/>
                    <a:pt x="23" y="29"/>
                    <a:pt x="23" y="29"/>
                  </a:cubicBezTo>
                  <a:cubicBezTo>
                    <a:pt x="23" y="18"/>
                    <a:pt x="23" y="18"/>
                    <a:pt x="23" y="18"/>
                  </a:cubicBezTo>
                  <a:cubicBezTo>
                    <a:pt x="34" y="18"/>
                    <a:pt x="34" y="18"/>
                    <a:pt x="34" y="18"/>
                  </a:cubicBezTo>
                  <a:lnTo>
                    <a:pt x="34" y="29"/>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29"/>
                  </a:moveTo>
                  <a:cubicBezTo>
                    <a:pt x="47" y="29"/>
                    <a:pt x="47" y="29"/>
                    <a:pt x="47" y="29"/>
                  </a:cubicBezTo>
                  <a:cubicBezTo>
                    <a:pt x="47" y="18"/>
                    <a:pt x="47" y="18"/>
                    <a:pt x="47" y="18"/>
                  </a:cubicBezTo>
                  <a:cubicBezTo>
                    <a:pt x="58" y="18"/>
                    <a:pt x="58" y="18"/>
                    <a:pt x="58" y="18"/>
                  </a:cubicBezTo>
                  <a:lnTo>
                    <a:pt x="58" y="29"/>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29"/>
                  </a:moveTo>
                  <a:cubicBezTo>
                    <a:pt x="71" y="29"/>
                    <a:pt x="71" y="29"/>
                    <a:pt x="71" y="29"/>
                  </a:cubicBezTo>
                  <a:cubicBezTo>
                    <a:pt x="71" y="18"/>
                    <a:pt x="71" y="18"/>
                    <a:pt x="71" y="18"/>
                  </a:cubicBezTo>
                  <a:cubicBezTo>
                    <a:pt x="82" y="18"/>
                    <a:pt x="82" y="18"/>
                    <a:pt x="82" y="18"/>
                  </a:cubicBezTo>
                  <a:lnTo>
                    <a:pt x="82" y="29"/>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29"/>
                  </a:moveTo>
                  <a:cubicBezTo>
                    <a:pt x="95" y="29"/>
                    <a:pt x="95" y="29"/>
                    <a:pt x="95" y="29"/>
                  </a:cubicBezTo>
                  <a:cubicBezTo>
                    <a:pt x="95" y="18"/>
                    <a:pt x="95" y="18"/>
                    <a:pt x="95" y="18"/>
                  </a:cubicBezTo>
                  <a:cubicBezTo>
                    <a:pt x="106" y="18"/>
                    <a:pt x="106" y="18"/>
                    <a:pt x="106" y="18"/>
                  </a:cubicBezTo>
                  <a:lnTo>
                    <a:pt x="106" y="29"/>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29"/>
                  </a:moveTo>
                  <a:cubicBezTo>
                    <a:pt x="119" y="29"/>
                    <a:pt x="119" y="29"/>
                    <a:pt x="119" y="29"/>
                  </a:cubicBezTo>
                  <a:cubicBezTo>
                    <a:pt x="119" y="18"/>
                    <a:pt x="119" y="18"/>
                    <a:pt x="119" y="18"/>
                  </a:cubicBezTo>
                  <a:cubicBezTo>
                    <a:pt x="130" y="18"/>
                    <a:pt x="130" y="18"/>
                    <a:pt x="130" y="18"/>
                  </a:cubicBezTo>
                  <a:lnTo>
                    <a:pt x="130" y="29"/>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29"/>
                  </a:moveTo>
                  <a:cubicBezTo>
                    <a:pt x="144" y="29"/>
                    <a:pt x="144" y="29"/>
                    <a:pt x="144" y="29"/>
                  </a:cubicBezTo>
                  <a:cubicBezTo>
                    <a:pt x="144" y="18"/>
                    <a:pt x="144" y="18"/>
                    <a:pt x="144" y="18"/>
                  </a:cubicBezTo>
                  <a:cubicBezTo>
                    <a:pt x="155" y="18"/>
                    <a:pt x="155" y="18"/>
                    <a:pt x="155" y="18"/>
                  </a:cubicBezTo>
                  <a:lnTo>
                    <a:pt x="155" y="29"/>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29"/>
                  </a:moveTo>
                  <a:cubicBezTo>
                    <a:pt x="168" y="29"/>
                    <a:pt x="168" y="29"/>
                    <a:pt x="168" y="29"/>
                  </a:cubicBezTo>
                  <a:cubicBezTo>
                    <a:pt x="168" y="18"/>
                    <a:pt x="168" y="18"/>
                    <a:pt x="168" y="18"/>
                  </a:cubicBezTo>
                  <a:cubicBezTo>
                    <a:pt x="179" y="18"/>
                    <a:pt x="179" y="18"/>
                    <a:pt x="179" y="18"/>
                  </a:cubicBezTo>
                  <a:lnTo>
                    <a:pt x="179" y="29"/>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40" name="Freeform 13"/>
            <p:cNvSpPr>
              <a:spLocks noEditPoints="1"/>
            </p:cNvSpPr>
            <p:nvPr/>
          </p:nvSpPr>
          <p:spPr bwMode="auto">
            <a:xfrm>
              <a:off x="4218300" y="3258104"/>
              <a:ext cx="528127" cy="156130"/>
            </a:xfrm>
            <a:custGeom>
              <a:avLst/>
              <a:gdLst>
                <a:gd name="T0" fmla="*/ 305 w 326"/>
                <a:gd name="T1" fmla="*/ 0 h 96"/>
                <a:gd name="T2" fmla="*/ 0 w 326"/>
                <a:gd name="T3" fmla="*/ 22 h 96"/>
                <a:gd name="T4" fmla="*/ 21 w 326"/>
                <a:gd name="T5" fmla="*/ 96 h 96"/>
                <a:gd name="T6" fmla="*/ 326 w 326"/>
                <a:gd name="T7" fmla="*/ 74 h 96"/>
                <a:gd name="T8" fmla="*/ 34 w 326"/>
                <a:gd name="T9" fmla="*/ 75 h 96"/>
                <a:gd name="T10" fmla="*/ 23 w 326"/>
                <a:gd name="T11" fmla="*/ 64 h 96"/>
                <a:gd name="T12" fmla="*/ 34 w 326"/>
                <a:gd name="T13" fmla="*/ 75 h 96"/>
                <a:gd name="T14" fmla="*/ 23 w 326"/>
                <a:gd name="T15" fmla="*/ 53 h 96"/>
                <a:gd name="T16" fmla="*/ 34 w 326"/>
                <a:gd name="T17" fmla="*/ 42 h 96"/>
                <a:gd name="T18" fmla="*/ 34 w 326"/>
                <a:gd name="T19" fmla="*/ 30 h 96"/>
                <a:gd name="T20" fmla="*/ 23 w 326"/>
                <a:gd name="T21" fmla="*/ 19 h 96"/>
                <a:gd name="T22" fmla="*/ 34 w 326"/>
                <a:gd name="T23" fmla="*/ 30 h 96"/>
                <a:gd name="T24" fmla="*/ 47 w 326"/>
                <a:gd name="T25" fmla="*/ 75 h 96"/>
                <a:gd name="T26" fmla="*/ 58 w 326"/>
                <a:gd name="T27" fmla="*/ 64 h 96"/>
                <a:gd name="T28" fmla="*/ 58 w 326"/>
                <a:gd name="T29" fmla="*/ 53 h 96"/>
                <a:gd name="T30" fmla="*/ 47 w 326"/>
                <a:gd name="T31" fmla="*/ 42 h 96"/>
                <a:gd name="T32" fmla="*/ 58 w 326"/>
                <a:gd name="T33" fmla="*/ 53 h 96"/>
                <a:gd name="T34" fmla="*/ 47 w 326"/>
                <a:gd name="T35" fmla="*/ 30 h 96"/>
                <a:gd name="T36" fmla="*/ 58 w 326"/>
                <a:gd name="T37" fmla="*/ 19 h 96"/>
                <a:gd name="T38" fmla="*/ 82 w 326"/>
                <a:gd name="T39" fmla="*/ 75 h 96"/>
                <a:gd name="T40" fmla="*/ 71 w 326"/>
                <a:gd name="T41" fmla="*/ 64 h 96"/>
                <a:gd name="T42" fmla="*/ 82 w 326"/>
                <a:gd name="T43" fmla="*/ 75 h 96"/>
                <a:gd name="T44" fmla="*/ 71 w 326"/>
                <a:gd name="T45" fmla="*/ 53 h 96"/>
                <a:gd name="T46" fmla="*/ 82 w 326"/>
                <a:gd name="T47" fmla="*/ 42 h 96"/>
                <a:gd name="T48" fmla="*/ 82 w 326"/>
                <a:gd name="T49" fmla="*/ 30 h 96"/>
                <a:gd name="T50" fmla="*/ 71 w 326"/>
                <a:gd name="T51" fmla="*/ 19 h 96"/>
                <a:gd name="T52" fmla="*/ 82 w 326"/>
                <a:gd name="T53" fmla="*/ 30 h 96"/>
                <a:gd name="T54" fmla="*/ 95 w 326"/>
                <a:gd name="T55" fmla="*/ 75 h 96"/>
                <a:gd name="T56" fmla="*/ 106 w 326"/>
                <a:gd name="T57" fmla="*/ 64 h 96"/>
                <a:gd name="T58" fmla="*/ 106 w 326"/>
                <a:gd name="T59" fmla="*/ 53 h 96"/>
                <a:gd name="T60" fmla="*/ 95 w 326"/>
                <a:gd name="T61" fmla="*/ 42 h 96"/>
                <a:gd name="T62" fmla="*/ 106 w 326"/>
                <a:gd name="T63" fmla="*/ 53 h 96"/>
                <a:gd name="T64" fmla="*/ 95 w 326"/>
                <a:gd name="T65" fmla="*/ 30 h 96"/>
                <a:gd name="T66" fmla="*/ 106 w 326"/>
                <a:gd name="T67" fmla="*/ 19 h 96"/>
                <a:gd name="T68" fmla="*/ 130 w 326"/>
                <a:gd name="T69" fmla="*/ 75 h 96"/>
                <a:gd name="T70" fmla="*/ 119 w 326"/>
                <a:gd name="T71" fmla="*/ 64 h 96"/>
                <a:gd name="T72" fmla="*/ 130 w 326"/>
                <a:gd name="T73" fmla="*/ 75 h 96"/>
                <a:gd name="T74" fmla="*/ 119 w 326"/>
                <a:gd name="T75" fmla="*/ 53 h 96"/>
                <a:gd name="T76" fmla="*/ 130 w 326"/>
                <a:gd name="T77" fmla="*/ 42 h 96"/>
                <a:gd name="T78" fmla="*/ 130 w 326"/>
                <a:gd name="T79" fmla="*/ 30 h 96"/>
                <a:gd name="T80" fmla="*/ 119 w 326"/>
                <a:gd name="T81" fmla="*/ 19 h 96"/>
                <a:gd name="T82" fmla="*/ 130 w 326"/>
                <a:gd name="T83" fmla="*/ 30 h 96"/>
                <a:gd name="T84" fmla="*/ 144 w 326"/>
                <a:gd name="T85" fmla="*/ 75 h 96"/>
                <a:gd name="T86" fmla="*/ 155 w 326"/>
                <a:gd name="T87" fmla="*/ 64 h 96"/>
                <a:gd name="T88" fmla="*/ 155 w 326"/>
                <a:gd name="T89" fmla="*/ 53 h 96"/>
                <a:gd name="T90" fmla="*/ 144 w 326"/>
                <a:gd name="T91" fmla="*/ 42 h 96"/>
                <a:gd name="T92" fmla="*/ 155 w 326"/>
                <a:gd name="T93" fmla="*/ 53 h 96"/>
                <a:gd name="T94" fmla="*/ 144 w 326"/>
                <a:gd name="T95" fmla="*/ 30 h 96"/>
                <a:gd name="T96" fmla="*/ 155 w 326"/>
                <a:gd name="T97" fmla="*/ 19 h 96"/>
                <a:gd name="T98" fmla="*/ 179 w 326"/>
                <a:gd name="T99" fmla="*/ 75 h 96"/>
                <a:gd name="T100" fmla="*/ 168 w 326"/>
                <a:gd name="T101" fmla="*/ 64 h 96"/>
                <a:gd name="T102" fmla="*/ 179 w 326"/>
                <a:gd name="T103" fmla="*/ 75 h 96"/>
                <a:gd name="T104" fmla="*/ 168 w 326"/>
                <a:gd name="T105" fmla="*/ 53 h 96"/>
                <a:gd name="T106" fmla="*/ 179 w 326"/>
                <a:gd name="T107" fmla="*/ 42 h 96"/>
                <a:gd name="T108" fmla="*/ 179 w 326"/>
                <a:gd name="T109" fmla="*/ 30 h 96"/>
                <a:gd name="T110" fmla="*/ 168 w 326"/>
                <a:gd name="T111" fmla="*/ 19 h 96"/>
                <a:gd name="T112" fmla="*/ 179 w 326"/>
                <a:gd name="T113" fmla="*/ 30 h 96"/>
                <a:gd name="T114" fmla="*/ 252 w 326"/>
                <a:gd name="T115" fmla="*/ 47 h 96"/>
                <a:gd name="T116" fmla="*/ 296 w 326"/>
                <a:gd name="T11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5"/>
                  </a:moveTo>
                  <a:cubicBezTo>
                    <a:pt x="23" y="75"/>
                    <a:pt x="23" y="75"/>
                    <a:pt x="23" y="75"/>
                  </a:cubicBezTo>
                  <a:cubicBezTo>
                    <a:pt x="23" y="64"/>
                    <a:pt x="23" y="64"/>
                    <a:pt x="23" y="64"/>
                  </a:cubicBezTo>
                  <a:cubicBezTo>
                    <a:pt x="34" y="64"/>
                    <a:pt x="34" y="64"/>
                    <a:pt x="34" y="64"/>
                  </a:cubicBezTo>
                  <a:lnTo>
                    <a:pt x="34" y="75"/>
                  </a:lnTo>
                  <a:close/>
                  <a:moveTo>
                    <a:pt x="34" y="53"/>
                  </a:moveTo>
                  <a:cubicBezTo>
                    <a:pt x="23" y="53"/>
                    <a:pt x="23" y="53"/>
                    <a:pt x="23" y="53"/>
                  </a:cubicBezTo>
                  <a:cubicBezTo>
                    <a:pt x="23" y="42"/>
                    <a:pt x="23" y="42"/>
                    <a:pt x="23" y="42"/>
                  </a:cubicBezTo>
                  <a:cubicBezTo>
                    <a:pt x="34" y="42"/>
                    <a:pt x="34" y="42"/>
                    <a:pt x="34" y="42"/>
                  </a:cubicBezTo>
                  <a:lnTo>
                    <a:pt x="34" y="53"/>
                  </a:lnTo>
                  <a:close/>
                  <a:moveTo>
                    <a:pt x="34" y="30"/>
                  </a:moveTo>
                  <a:cubicBezTo>
                    <a:pt x="23" y="30"/>
                    <a:pt x="23" y="30"/>
                    <a:pt x="23" y="30"/>
                  </a:cubicBezTo>
                  <a:cubicBezTo>
                    <a:pt x="23" y="19"/>
                    <a:pt x="23" y="19"/>
                    <a:pt x="23" y="19"/>
                  </a:cubicBezTo>
                  <a:cubicBezTo>
                    <a:pt x="34" y="19"/>
                    <a:pt x="34" y="19"/>
                    <a:pt x="34" y="19"/>
                  </a:cubicBezTo>
                  <a:lnTo>
                    <a:pt x="34" y="30"/>
                  </a:lnTo>
                  <a:close/>
                  <a:moveTo>
                    <a:pt x="58" y="75"/>
                  </a:moveTo>
                  <a:cubicBezTo>
                    <a:pt x="47" y="75"/>
                    <a:pt x="47" y="75"/>
                    <a:pt x="47" y="75"/>
                  </a:cubicBezTo>
                  <a:cubicBezTo>
                    <a:pt x="47" y="64"/>
                    <a:pt x="47" y="64"/>
                    <a:pt x="47" y="64"/>
                  </a:cubicBezTo>
                  <a:cubicBezTo>
                    <a:pt x="58" y="64"/>
                    <a:pt x="58" y="64"/>
                    <a:pt x="58" y="64"/>
                  </a:cubicBezTo>
                  <a:lnTo>
                    <a:pt x="58" y="75"/>
                  </a:lnTo>
                  <a:close/>
                  <a:moveTo>
                    <a:pt x="58" y="53"/>
                  </a:moveTo>
                  <a:cubicBezTo>
                    <a:pt x="47" y="53"/>
                    <a:pt x="47" y="53"/>
                    <a:pt x="47" y="53"/>
                  </a:cubicBezTo>
                  <a:cubicBezTo>
                    <a:pt x="47" y="42"/>
                    <a:pt x="47" y="42"/>
                    <a:pt x="47" y="42"/>
                  </a:cubicBezTo>
                  <a:cubicBezTo>
                    <a:pt x="58" y="42"/>
                    <a:pt x="58" y="42"/>
                    <a:pt x="58" y="42"/>
                  </a:cubicBezTo>
                  <a:lnTo>
                    <a:pt x="58" y="53"/>
                  </a:lnTo>
                  <a:close/>
                  <a:moveTo>
                    <a:pt x="58" y="30"/>
                  </a:moveTo>
                  <a:cubicBezTo>
                    <a:pt x="47" y="30"/>
                    <a:pt x="47" y="30"/>
                    <a:pt x="47" y="30"/>
                  </a:cubicBezTo>
                  <a:cubicBezTo>
                    <a:pt x="47" y="19"/>
                    <a:pt x="47" y="19"/>
                    <a:pt x="47" y="19"/>
                  </a:cubicBezTo>
                  <a:cubicBezTo>
                    <a:pt x="58" y="19"/>
                    <a:pt x="58" y="19"/>
                    <a:pt x="58" y="19"/>
                  </a:cubicBezTo>
                  <a:lnTo>
                    <a:pt x="58" y="30"/>
                  </a:lnTo>
                  <a:close/>
                  <a:moveTo>
                    <a:pt x="82" y="75"/>
                  </a:moveTo>
                  <a:cubicBezTo>
                    <a:pt x="71" y="75"/>
                    <a:pt x="71" y="75"/>
                    <a:pt x="71" y="75"/>
                  </a:cubicBezTo>
                  <a:cubicBezTo>
                    <a:pt x="71" y="64"/>
                    <a:pt x="71" y="64"/>
                    <a:pt x="71" y="64"/>
                  </a:cubicBezTo>
                  <a:cubicBezTo>
                    <a:pt x="82" y="64"/>
                    <a:pt x="82" y="64"/>
                    <a:pt x="82" y="64"/>
                  </a:cubicBezTo>
                  <a:lnTo>
                    <a:pt x="82" y="75"/>
                  </a:lnTo>
                  <a:close/>
                  <a:moveTo>
                    <a:pt x="82" y="53"/>
                  </a:moveTo>
                  <a:cubicBezTo>
                    <a:pt x="71" y="53"/>
                    <a:pt x="71" y="53"/>
                    <a:pt x="71" y="53"/>
                  </a:cubicBezTo>
                  <a:cubicBezTo>
                    <a:pt x="71" y="42"/>
                    <a:pt x="71" y="42"/>
                    <a:pt x="71" y="42"/>
                  </a:cubicBezTo>
                  <a:cubicBezTo>
                    <a:pt x="82" y="42"/>
                    <a:pt x="82" y="42"/>
                    <a:pt x="82" y="42"/>
                  </a:cubicBezTo>
                  <a:lnTo>
                    <a:pt x="82" y="53"/>
                  </a:lnTo>
                  <a:close/>
                  <a:moveTo>
                    <a:pt x="82" y="30"/>
                  </a:moveTo>
                  <a:cubicBezTo>
                    <a:pt x="71" y="30"/>
                    <a:pt x="71" y="30"/>
                    <a:pt x="71" y="30"/>
                  </a:cubicBezTo>
                  <a:cubicBezTo>
                    <a:pt x="71" y="19"/>
                    <a:pt x="71" y="19"/>
                    <a:pt x="71" y="19"/>
                  </a:cubicBezTo>
                  <a:cubicBezTo>
                    <a:pt x="82" y="19"/>
                    <a:pt x="82" y="19"/>
                    <a:pt x="82" y="19"/>
                  </a:cubicBezTo>
                  <a:lnTo>
                    <a:pt x="82" y="30"/>
                  </a:lnTo>
                  <a:close/>
                  <a:moveTo>
                    <a:pt x="106" y="75"/>
                  </a:moveTo>
                  <a:cubicBezTo>
                    <a:pt x="95" y="75"/>
                    <a:pt x="95" y="75"/>
                    <a:pt x="95" y="75"/>
                  </a:cubicBezTo>
                  <a:cubicBezTo>
                    <a:pt x="95" y="64"/>
                    <a:pt x="95" y="64"/>
                    <a:pt x="95" y="64"/>
                  </a:cubicBezTo>
                  <a:cubicBezTo>
                    <a:pt x="106" y="64"/>
                    <a:pt x="106" y="64"/>
                    <a:pt x="106" y="64"/>
                  </a:cubicBezTo>
                  <a:lnTo>
                    <a:pt x="106" y="75"/>
                  </a:lnTo>
                  <a:close/>
                  <a:moveTo>
                    <a:pt x="106" y="53"/>
                  </a:moveTo>
                  <a:cubicBezTo>
                    <a:pt x="95" y="53"/>
                    <a:pt x="95" y="53"/>
                    <a:pt x="95" y="53"/>
                  </a:cubicBezTo>
                  <a:cubicBezTo>
                    <a:pt x="95" y="42"/>
                    <a:pt x="95" y="42"/>
                    <a:pt x="95" y="42"/>
                  </a:cubicBezTo>
                  <a:cubicBezTo>
                    <a:pt x="106" y="42"/>
                    <a:pt x="106" y="42"/>
                    <a:pt x="106" y="42"/>
                  </a:cubicBezTo>
                  <a:lnTo>
                    <a:pt x="106" y="53"/>
                  </a:lnTo>
                  <a:close/>
                  <a:moveTo>
                    <a:pt x="106" y="30"/>
                  </a:moveTo>
                  <a:cubicBezTo>
                    <a:pt x="95" y="30"/>
                    <a:pt x="95" y="30"/>
                    <a:pt x="95" y="30"/>
                  </a:cubicBezTo>
                  <a:cubicBezTo>
                    <a:pt x="95" y="19"/>
                    <a:pt x="95" y="19"/>
                    <a:pt x="95" y="19"/>
                  </a:cubicBezTo>
                  <a:cubicBezTo>
                    <a:pt x="106" y="19"/>
                    <a:pt x="106" y="19"/>
                    <a:pt x="106" y="19"/>
                  </a:cubicBezTo>
                  <a:lnTo>
                    <a:pt x="106" y="30"/>
                  </a:lnTo>
                  <a:close/>
                  <a:moveTo>
                    <a:pt x="130" y="75"/>
                  </a:moveTo>
                  <a:cubicBezTo>
                    <a:pt x="119" y="75"/>
                    <a:pt x="119" y="75"/>
                    <a:pt x="119" y="75"/>
                  </a:cubicBezTo>
                  <a:cubicBezTo>
                    <a:pt x="119" y="64"/>
                    <a:pt x="119" y="64"/>
                    <a:pt x="119" y="64"/>
                  </a:cubicBezTo>
                  <a:cubicBezTo>
                    <a:pt x="130" y="64"/>
                    <a:pt x="130" y="64"/>
                    <a:pt x="130" y="64"/>
                  </a:cubicBezTo>
                  <a:lnTo>
                    <a:pt x="130" y="75"/>
                  </a:lnTo>
                  <a:close/>
                  <a:moveTo>
                    <a:pt x="130" y="53"/>
                  </a:moveTo>
                  <a:cubicBezTo>
                    <a:pt x="119" y="53"/>
                    <a:pt x="119" y="53"/>
                    <a:pt x="119" y="53"/>
                  </a:cubicBezTo>
                  <a:cubicBezTo>
                    <a:pt x="119" y="42"/>
                    <a:pt x="119" y="42"/>
                    <a:pt x="119" y="42"/>
                  </a:cubicBezTo>
                  <a:cubicBezTo>
                    <a:pt x="130" y="42"/>
                    <a:pt x="130" y="42"/>
                    <a:pt x="130" y="42"/>
                  </a:cubicBezTo>
                  <a:lnTo>
                    <a:pt x="130" y="53"/>
                  </a:lnTo>
                  <a:close/>
                  <a:moveTo>
                    <a:pt x="130" y="30"/>
                  </a:moveTo>
                  <a:cubicBezTo>
                    <a:pt x="119" y="30"/>
                    <a:pt x="119" y="30"/>
                    <a:pt x="119" y="30"/>
                  </a:cubicBezTo>
                  <a:cubicBezTo>
                    <a:pt x="119" y="19"/>
                    <a:pt x="119" y="19"/>
                    <a:pt x="119" y="19"/>
                  </a:cubicBezTo>
                  <a:cubicBezTo>
                    <a:pt x="130" y="19"/>
                    <a:pt x="130" y="19"/>
                    <a:pt x="130" y="19"/>
                  </a:cubicBezTo>
                  <a:lnTo>
                    <a:pt x="130" y="30"/>
                  </a:lnTo>
                  <a:close/>
                  <a:moveTo>
                    <a:pt x="155" y="75"/>
                  </a:moveTo>
                  <a:cubicBezTo>
                    <a:pt x="144" y="75"/>
                    <a:pt x="144" y="75"/>
                    <a:pt x="144" y="75"/>
                  </a:cubicBezTo>
                  <a:cubicBezTo>
                    <a:pt x="144" y="64"/>
                    <a:pt x="144" y="64"/>
                    <a:pt x="144" y="64"/>
                  </a:cubicBezTo>
                  <a:cubicBezTo>
                    <a:pt x="155" y="64"/>
                    <a:pt x="155" y="64"/>
                    <a:pt x="155" y="64"/>
                  </a:cubicBezTo>
                  <a:lnTo>
                    <a:pt x="155" y="75"/>
                  </a:lnTo>
                  <a:close/>
                  <a:moveTo>
                    <a:pt x="155" y="53"/>
                  </a:moveTo>
                  <a:cubicBezTo>
                    <a:pt x="144" y="53"/>
                    <a:pt x="144" y="53"/>
                    <a:pt x="144" y="53"/>
                  </a:cubicBezTo>
                  <a:cubicBezTo>
                    <a:pt x="144" y="42"/>
                    <a:pt x="144" y="42"/>
                    <a:pt x="144" y="42"/>
                  </a:cubicBezTo>
                  <a:cubicBezTo>
                    <a:pt x="155" y="42"/>
                    <a:pt x="155" y="42"/>
                    <a:pt x="155" y="42"/>
                  </a:cubicBezTo>
                  <a:lnTo>
                    <a:pt x="155" y="53"/>
                  </a:lnTo>
                  <a:close/>
                  <a:moveTo>
                    <a:pt x="155" y="30"/>
                  </a:moveTo>
                  <a:cubicBezTo>
                    <a:pt x="144" y="30"/>
                    <a:pt x="144" y="30"/>
                    <a:pt x="144" y="30"/>
                  </a:cubicBezTo>
                  <a:cubicBezTo>
                    <a:pt x="144" y="19"/>
                    <a:pt x="144" y="19"/>
                    <a:pt x="144" y="19"/>
                  </a:cubicBezTo>
                  <a:cubicBezTo>
                    <a:pt x="155" y="19"/>
                    <a:pt x="155" y="19"/>
                    <a:pt x="155" y="19"/>
                  </a:cubicBezTo>
                  <a:lnTo>
                    <a:pt x="155" y="30"/>
                  </a:lnTo>
                  <a:close/>
                  <a:moveTo>
                    <a:pt x="179" y="75"/>
                  </a:moveTo>
                  <a:cubicBezTo>
                    <a:pt x="168" y="75"/>
                    <a:pt x="168" y="75"/>
                    <a:pt x="168" y="75"/>
                  </a:cubicBezTo>
                  <a:cubicBezTo>
                    <a:pt x="168" y="64"/>
                    <a:pt x="168" y="64"/>
                    <a:pt x="168" y="64"/>
                  </a:cubicBezTo>
                  <a:cubicBezTo>
                    <a:pt x="179" y="64"/>
                    <a:pt x="179" y="64"/>
                    <a:pt x="179" y="64"/>
                  </a:cubicBezTo>
                  <a:lnTo>
                    <a:pt x="179" y="75"/>
                  </a:lnTo>
                  <a:close/>
                  <a:moveTo>
                    <a:pt x="179" y="53"/>
                  </a:moveTo>
                  <a:cubicBezTo>
                    <a:pt x="168" y="53"/>
                    <a:pt x="168" y="53"/>
                    <a:pt x="168" y="53"/>
                  </a:cubicBezTo>
                  <a:cubicBezTo>
                    <a:pt x="168" y="42"/>
                    <a:pt x="168" y="42"/>
                    <a:pt x="168" y="42"/>
                  </a:cubicBezTo>
                  <a:cubicBezTo>
                    <a:pt x="179" y="42"/>
                    <a:pt x="179" y="42"/>
                    <a:pt x="179" y="42"/>
                  </a:cubicBezTo>
                  <a:lnTo>
                    <a:pt x="179" y="53"/>
                  </a:lnTo>
                  <a:close/>
                  <a:moveTo>
                    <a:pt x="179" y="30"/>
                  </a:moveTo>
                  <a:cubicBezTo>
                    <a:pt x="168" y="30"/>
                    <a:pt x="168" y="30"/>
                    <a:pt x="168" y="30"/>
                  </a:cubicBezTo>
                  <a:cubicBezTo>
                    <a:pt x="168" y="19"/>
                    <a:pt x="168" y="19"/>
                    <a:pt x="168" y="19"/>
                  </a:cubicBezTo>
                  <a:cubicBezTo>
                    <a:pt x="179" y="19"/>
                    <a:pt x="179" y="19"/>
                    <a:pt x="179" y="19"/>
                  </a:cubicBezTo>
                  <a:lnTo>
                    <a:pt x="179" y="30"/>
                  </a:lnTo>
                  <a:close/>
                  <a:moveTo>
                    <a:pt x="274" y="69"/>
                  </a:moveTo>
                  <a:cubicBezTo>
                    <a:pt x="262" y="69"/>
                    <a:pt x="252" y="59"/>
                    <a:pt x="252" y="47"/>
                  </a:cubicBezTo>
                  <a:cubicBezTo>
                    <a:pt x="252" y="35"/>
                    <a:pt x="262" y="25"/>
                    <a:pt x="274" y="25"/>
                  </a:cubicBezTo>
                  <a:cubicBezTo>
                    <a:pt x="286" y="25"/>
                    <a:pt x="296" y="35"/>
                    <a:pt x="296" y="47"/>
                  </a:cubicBezTo>
                  <a:cubicBezTo>
                    <a:pt x="296" y="59"/>
                    <a:pt x="286" y="69"/>
                    <a:pt x="274" y="6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41" name="Freeform 14"/>
            <p:cNvSpPr>
              <a:spLocks noEditPoints="1"/>
            </p:cNvSpPr>
            <p:nvPr/>
          </p:nvSpPr>
          <p:spPr bwMode="auto">
            <a:xfrm>
              <a:off x="4218300" y="3425096"/>
              <a:ext cx="528127" cy="154094"/>
            </a:xfrm>
            <a:custGeom>
              <a:avLst/>
              <a:gdLst>
                <a:gd name="T0" fmla="*/ 305 w 326"/>
                <a:gd name="T1" fmla="*/ 0 h 95"/>
                <a:gd name="T2" fmla="*/ 0 w 326"/>
                <a:gd name="T3" fmla="*/ 21 h 95"/>
                <a:gd name="T4" fmla="*/ 21 w 326"/>
                <a:gd name="T5" fmla="*/ 95 h 95"/>
                <a:gd name="T6" fmla="*/ 326 w 326"/>
                <a:gd name="T7" fmla="*/ 73 h 95"/>
                <a:gd name="T8" fmla="*/ 34 w 326"/>
                <a:gd name="T9" fmla="*/ 74 h 95"/>
                <a:gd name="T10" fmla="*/ 23 w 326"/>
                <a:gd name="T11" fmla="*/ 63 h 95"/>
                <a:gd name="T12" fmla="*/ 34 w 326"/>
                <a:gd name="T13" fmla="*/ 74 h 95"/>
                <a:gd name="T14" fmla="*/ 23 w 326"/>
                <a:gd name="T15" fmla="*/ 52 h 95"/>
                <a:gd name="T16" fmla="*/ 34 w 326"/>
                <a:gd name="T17" fmla="*/ 41 h 95"/>
                <a:gd name="T18" fmla="*/ 34 w 326"/>
                <a:gd name="T19" fmla="*/ 30 h 95"/>
                <a:gd name="T20" fmla="*/ 23 w 326"/>
                <a:gd name="T21" fmla="*/ 18 h 95"/>
                <a:gd name="T22" fmla="*/ 34 w 326"/>
                <a:gd name="T23" fmla="*/ 30 h 95"/>
                <a:gd name="T24" fmla="*/ 47 w 326"/>
                <a:gd name="T25" fmla="*/ 74 h 95"/>
                <a:gd name="T26" fmla="*/ 58 w 326"/>
                <a:gd name="T27" fmla="*/ 63 h 95"/>
                <a:gd name="T28" fmla="*/ 58 w 326"/>
                <a:gd name="T29" fmla="*/ 52 h 95"/>
                <a:gd name="T30" fmla="*/ 47 w 326"/>
                <a:gd name="T31" fmla="*/ 41 h 95"/>
                <a:gd name="T32" fmla="*/ 58 w 326"/>
                <a:gd name="T33" fmla="*/ 52 h 95"/>
                <a:gd name="T34" fmla="*/ 47 w 326"/>
                <a:gd name="T35" fmla="*/ 30 h 95"/>
                <a:gd name="T36" fmla="*/ 58 w 326"/>
                <a:gd name="T37" fmla="*/ 18 h 95"/>
                <a:gd name="T38" fmla="*/ 82 w 326"/>
                <a:gd name="T39" fmla="*/ 74 h 95"/>
                <a:gd name="T40" fmla="*/ 71 w 326"/>
                <a:gd name="T41" fmla="*/ 63 h 95"/>
                <a:gd name="T42" fmla="*/ 82 w 326"/>
                <a:gd name="T43" fmla="*/ 74 h 95"/>
                <a:gd name="T44" fmla="*/ 71 w 326"/>
                <a:gd name="T45" fmla="*/ 52 h 95"/>
                <a:gd name="T46" fmla="*/ 82 w 326"/>
                <a:gd name="T47" fmla="*/ 41 h 95"/>
                <a:gd name="T48" fmla="*/ 82 w 326"/>
                <a:gd name="T49" fmla="*/ 30 h 95"/>
                <a:gd name="T50" fmla="*/ 71 w 326"/>
                <a:gd name="T51" fmla="*/ 18 h 95"/>
                <a:gd name="T52" fmla="*/ 82 w 326"/>
                <a:gd name="T53" fmla="*/ 30 h 95"/>
                <a:gd name="T54" fmla="*/ 95 w 326"/>
                <a:gd name="T55" fmla="*/ 74 h 95"/>
                <a:gd name="T56" fmla="*/ 106 w 326"/>
                <a:gd name="T57" fmla="*/ 63 h 95"/>
                <a:gd name="T58" fmla="*/ 106 w 326"/>
                <a:gd name="T59" fmla="*/ 52 h 95"/>
                <a:gd name="T60" fmla="*/ 95 w 326"/>
                <a:gd name="T61" fmla="*/ 41 h 95"/>
                <a:gd name="T62" fmla="*/ 106 w 326"/>
                <a:gd name="T63" fmla="*/ 52 h 95"/>
                <a:gd name="T64" fmla="*/ 95 w 326"/>
                <a:gd name="T65" fmla="*/ 30 h 95"/>
                <a:gd name="T66" fmla="*/ 106 w 326"/>
                <a:gd name="T67" fmla="*/ 18 h 95"/>
                <a:gd name="T68" fmla="*/ 130 w 326"/>
                <a:gd name="T69" fmla="*/ 74 h 95"/>
                <a:gd name="T70" fmla="*/ 119 w 326"/>
                <a:gd name="T71" fmla="*/ 63 h 95"/>
                <a:gd name="T72" fmla="*/ 130 w 326"/>
                <a:gd name="T73" fmla="*/ 74 h 95"/>
                <a:gd name="T74" fmla="*/ 119 w 326"/>
                <a:gd name="T75" fmla="*/ 52 h 95"/>
                <a:gd name="T76" fmla="*/ 130 w 326"/>
                <a:gd name="T77" fmla="*/ 41 h 95"/>
                <a:gd name="T78" fmla="*/ 130 w 326"/>
                <a:gd name="T79" fmla="*/ 30 h 95"/>
                <a:gd name="T80" fmla="*/ 119 w 326"/>
                <a:gd name="T81" fmla="*/ 18 h 95"/>
                <a:gd name="T82" fmla="*/ 130 w 326"/>
                <a:gd name="T83" fmla="*/ 30 h 95"/>
                <a:gd name="T84" fmla="*/ 144 w 326"/>
                <a:gd name="T85" fmla="*/ 74 h 95"/>
                <a:gd name="T86" fmla="*/ 155 w 326"/>
                <a:gd name="T87" fmla="*/ 63 h 95"/>
                <a:gd name="T88" fmla="*/ 155 w 326"/>
                <a:gd name="T89" fmla="*/ 52 h 95"/>
                <a:gd name="T90" fmla="*/ 144 w 326"/>
                <a:gd name="T91" fmla="*/ 41 h 95"/>
                <a:gd name="T92" fmla="*/ 155 w 326"/>
                <a:gd name="T93" fmla="*/ 52 h 95"/>
                <a:gd name="T94" fmla="*/ 144 w 326"/>
                <a:gd name="T95" fmla="*/ 30 h 95"/>
                <a:gd name="T96" fmla="*/ 155 w 326"/>
                <a:gd name="T97" fmla="*/ 18 h 95"/>
                <a:gd name="T98" fmla="*/ 179 w 326"/>
                <a:gd name="T99" fmla="*/ 74 h 95"/>
                <a:gd name="T100" fmla="*/ 168 w 326"/>
                <a:gd name="T101" fmla="*/ 63 h 95"/>
                <a:gd name="T102" fmla="*/ 179 w 326"/>
                <a:gd name="T103" fmla="*/ 74 h 95"/>
                <a:gd name="T104" fmla="*/ 168 w 326"/>
                <a:gd name="T105" fmla="*/ 52 h 95"/>
                <a:gd name="T106" fmla="*/ 179 w 326"/>
                <a:gd name="T107" fmla="*/ 41 h 95"/>
                <a:gd name="T108" fmla="*/ 179 w 326"/>
                <a:gd name="T109" fmla="*/ 30 h 95"/>
                <a:gd name="T110" fmla="*/ 168 w 326"/>
                <a:gd name="T111" fmla="*/ 18 h 95"/>
                <a:gd name="T112" fmla="*/ 179 w 326"/>
                <a:gd name="T113" fmla="*/ 30 h 95"/>
                <a:gd name="T114" fmla="*/ 252 w 326"/>
                <a:gd name="T115" fmla="*/ 46 h 95"/>
                <a:gd name="T116" fmla="*/ 296 w 326"/>
                <a:gd name="T117" fmla="*/ 4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5">
                  <a:moveTo>
                    <a:pt x="326" y="21"/>
                  </a:moveTo>
                  <a:cubicBezTo>
                    <a:pt x="326" y="9"/>
                    <a:pt x="317" y="0"/>
                    <a:pt x="305" y="0"/>
                  </a:cubicBezTo>
                  <a:cubicBezTo>
                    <a:pt x="21" y="0"/>
                    <a:pt x="21" y="0"/>
                    <a:pt x="21" y="0"/>
                  </a:cubicBezTo>
                  <a:cubicBezTo>
                    <a:pt x="9" y="0"/>
                    <a:pt x="0" y="9"/>
                    <a:pt x="0" y="21"/>
                  </a:cubicBezTo>
                  <a:cubicBezTo>
                    <a:pt x="0" y="73"/>
                    <a:pt x="0" y="73"/>
                    <a:pt x="0" y="73"/>
                  </a:cubicBezTo>
                  <a:cubicBezTo>
                    <a:pt x="0" y="85"/>
                    <a:pt x="9" y="95"/>
                    <a:pt x="21" y="95"/>
                  </a:cubicBezTo>
                  <a:cubicBezTo>
                    <a:pt x="305" y="95"/>
                    <a:pt x="305" y="95"/>
                    <a:pt x="305" y="95"/>
                  </a:cubicBezTo>
                  <a:cubicBezTo>
                    <a:pt x="317" y="95"/>
                    <a:pt x="326" y="85"/>
                    <a:pt x="326" y="73"/>
                  </a:cubicBezTo>
                  <a:lnTo>
                    <a:pt x="326" y="21"/>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30"/>
                  </a:moveTo>
                  <a:cubicBezTo>
                    <a:pt x="23" y="30"/>
                    <a:pt x="23" y="30"/>
                    <a:pt x="23" y="30"/>
                  </a:cubicBezTo>
                  <a:cubicBezTo>
                    <a:pt x="23" y="18"/>
                    <a:pt x="23" y="18"/>
                    <a:pt x="23" y="18"/>
                  </a:cubicBezTo>
                  <a:cubicBezTo>
                    <a:pt x="34" y="18"/>
                    <a:pt x="34" y="18"/>
                    <a:pt x="34" y="18"/>
                  </a:cubicBezTo>
                  <a:lnTo>
                    <a:pt x="34" y="30"/>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30"/>
                  </a:moveTo>
                  <a:cubicBezTo>
                    <a:pt x="47" y="30"/>
                    <a:pt x="47" y="30"/>
                    <a:pt x="47" y="30"/>
                  </a:cubicBezTo>
                  <a:cubicBezTo>
                    <a:pt x="47" y="18"/>
                    <a:pt x="47" y="18"/>
                    <a:pt x="47" y="18"/>
                  </a:cubicBezTo>
                  <a:cubicBezTo>
                    <a:pt x="58" y="18"/>
                    <a:pt x="58" y="18"/>
                    <a:pt x="58" y="18"/>
                  </a:cubicBezTo>
                  <a:lnTo>
                    <a:pt x="58" y="30"/>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30"/>
                  </a:moveTo>
                  <a:cubicBezTo>
                    <a:pt x="71" y="30"/>
                    <a:pt x="71" y="30"/>
                    <a:pt x="71" y="30"/>
                  </a:cubicBezTo>
                  <a:cubicBezTo>
                    <a:pt x="71" y="18"/>
                    <a:pt x="71" y="18"/>
                    <a:pt x="71" y="18"/>
                  </a:cubicBezTo>
                  <a:cubicBezTo>
                    <a:pt x="82" y="18"/>
                    <a:pt x="82" y="18"/>
                    <a:pt x="82" y="18"/>
                  </a:cubicBezTo>
                  <a:lnTo>
                    <a:pt x="82" y="30"/>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30"/>
                  </a:moveTo>
                  <a:cubicBezTo>
                    <a:pt x="95" y="30"/>
                    <a:pt x="95" y="30"/>
                    <a:pt x="95" y="30"/>
                  </a:cubicBezTo>
                  <a:cubicBezTo>
                    <a:pt x="95" y="18"/>
                    <a:pt x="95" y="18"/>
                    <a:pt x="95" y="18"/>
                  </a:cubicBezTo>
                  <a:cubicBezTo>
                    <a:pt x="106" y="18"/>
                    <a:pt x="106" y="18"/>
                    <a:pt x="106" y="18"/>
                  </a:cubicBezTo>
                  <a:lnTo>
                    <a:pt x="106" y="30"/>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30"/>
                  </a:moveTo>
                  <a:cubicBezTo>
                    <a:pt x="119" y="30"/>
                    <a:pt x="119" y="30"/>
                    <a:pt x="119" y="30"/>
                  </a:cubicBezTo>
                  <a:cubicBezTo>
                    <a:pt x="119" y="18"/>
                    <a:pt x="119" y="18"/>
                    <a:pt x="119" y="18"/>
                  </a:cubicBezTo>
                  <a:cubicBezTo>
                    <a:pt x="130" y="18"/>
                    <a:pt x="130" y="18"/>
                    <a:pt x="130" y="18"/>
                  </a:cubicBezTo>
                  <a:lnTo>
                    <a:pt x="130" y="30"/>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30"/>
                  </a:moveTo>
                  <a:cubicBezTo>
                    <a:pt x="144" y="30"/>
                    <a:pt x="144" y="30"/>
                    <a:pt x="144" y="30"/>
                  </a:cubicBezTo>
                  <a:cubicBezTo>
                    <a:pt x="144" y="18"/>
                    <a:pt x="144" y="18"/>
                    <a:pt x="144" y="18"/>
                  </a:cubicBezTo>
                  <a:cubicBezTo>
                    <a:pt x="155" y="18"/>
                    <a:pt x="155" y="18"/>
                    <a:pt x="155" y="18"/>
                  </a:cubicBezTo>
                  <a:lnTo>
                    <a:pt x="155" y="30"/>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30"/>
                  </a:moveTo>
                  <a:cubicBezTo>
                    <a:pt x="168" y="30"/>
                    <a:pt x="168" y="30"/>
                    <a:pt x="168" y="30"/>
                  </a:cubicBezTo>
                  <a:cubicBezTo>
                    <a:pt x="168" y="18"/>
                    <a:pt x="168" y="18"/>
                    <a:pt x="168" y="18"/>
                  </a:cubicBezTo>
                  <a:cubicBezTo>
                    <a:pt x="179" y="18"/>
                    <a:pt x="179" y="18"/>
                    <a:pt x="179" y="18"/>
                  </a:cubicBezTo>
                  <a:lnTo>
                    <a:pt x="179" y="30"/>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sp>
        <p:nvSpPr>
          <p:cNvPr id="42" name="Rectangle 41"/>
          <p:cNvSpPr>
            <a:spLocks noChangeAspect="1"/>
          </p:cNvSpPr>
          <p:nvPr/>
        </p:nvSpPr>
        <p:spPr bwMode="auto">
          <a:xfrm>
            <a:off x="4480376" y="3872904"/>
            <a:ext cx="1364823" cy="395604"/>
          </a:xfrm>
          <a:prstGeom prst="rect">
            <a:avLst/>
          </a:prstGeom>
          <a:noFill/>
          <a:ln w="38100" cap="flat" cmpd="sng" algn="ctr">
            <a:noFill/>
            <a:prstDash val="solid"/>
            <a:headEnd type="none" w="med" len="med"/>
            <a:tailEnd type="none" w="med" len="med"/>
          </a:ln>
          <a:effectLst/>
        </p:spPr>
        <p:txBody>
          <a:bodyPr vert="horz" wrap="square" lIns="93243" tIns="91427" rIns="93243" bIns="91427" numCol="1" rtlCol="0" anchor="t" anchorCtr="0" compatLnSpc="1">
            <a:prstTxWarp prst="textNoShape">
              <a:avLst/>
            </a:prstTxWarp>
          </a:bodyPr>
          <a:lstStyle/>
          <a:p>
            <a:pPr algn="ctr" fontAlgn="base">
              <a:lnSpc>
                <a:spcPct val="90000"/>
              </a:lnSpc>
              <a:spcBef>
                <a:spcPct val="0"/>
              </a:spcBef>
              <a:spcAft>
                <a:spcPts val="600"/>
              </a:spcAft>
            </a:pPr>
            <a:r>
              <a:rPr lang="en-US" sz="1199" dirty="0">
                <a:solidFill>
                  <a:srgbClr val="FFFFFF"/>
                </a:solidFill>
              </a:rPr>
              <a:t>Workspace</a:t>
            </a:r>
          </a:p>
        </p:txBody>
      </p:sp>
      <p:sp>
        <p:nvSpPr>
          <p:cNvPr id="43" name="Rectangle 42"/>
          <p:cNvSpPr/>
          <p:nvPr/>
        </p:nvSpPr>
        <p:spPr>
          <a:xfrm>
            <a:off x="4586945" y="2936748"/>
            <a:ext cx="1468228" cy="703236"/>
          </a:xfrm>
          <a:prstGeom prst="rect">
            <a:avLst/>
          </a:prstGeom>
        </p:spPr>
        <p:txBody>
          <a:bodyPr wrap="square" lIns="182854" tIns="146283" rIns="182854" bIns="146283">
            <a:spAutoFit/>
          </a:bodyPr>
          <a:lstStyle/>
          <a:p>
            <a:pPr defTabSz="914224"/>
            <a:r>
              <a:rPr lang="en-US" sz="1299" dirty="0">
                <a:solidFill>
                  <a:srgbClr val="FFFFFF"/>
                </a:solidFill>
                <a:ea typeface="Calibri" panose="020F0502020204030204" pitchFamily="34" charset="0"/>
              </a:rPr>
              <a:t>ML</a:t>
            </a:r>
            <a:br>
              <a:rPr lang="en-US" sz="1299" dirty="0">
                <a:solidFill>
                  <a:srgbClr val="FFFFFF"/>
                </a:solidFill>
                <a:ea typeface="Calibri" panose="020F0502020204030204" pitchFamily="34" charset="0"/>
              </a:rPr>
            </a:br>
            <a:r>
              <a:rPr lang="en-US" sz="1299" dirty="0">
                <a:solidFill>
                  <a:srgbClr val="FFFFFF"/>
                </a:solidFill>
                <a:ea typeface="Calibri" panose="020F0502020204030204" pitchFamily="34" charset="0"/>
              </a:rPr>
              <a:t>Studio</a:t>
            </a:r>
          </a:p>
        </p:txBody>
      </p:sp>
      <p:sp>
        <p:nvSpPr>
          <p:cNvPr id="44" name="Rectangle 32"/>
          <p:cNvSpPr/>
          <p:nvPr/>
        </p:nvSpPr>
        <p:spPr bwMode="auto">
          <a:xfrm>
            <a:off x="282920" y="6367965"/>
            <a:ext cx="11877758" cy="329245"/>
          </a:xfrm>
          <a:custGeom>
            <a:avLst/>
            <a:gdLst>
              <a:gd name="connsiteX0" fmla="*/ 0 w 11241480"/>
              <a:gd name="connsiteY0" fmla="*/ 0 h 329292"/>
              <a:gd name="connsiteX1" fmla="*/ 11241480 w 11241480"/>
              <a:gd name="connsiteY1" fmla="*/ 0 h 329292"/>
              <a:gd name="connsiteX2" fmla="*/ 11241480 w 11241480"/>
              <a:gd name="connsiteY2" fmla="*/ 329292 h 329292"/>
              <a:gd name="connsiteX3" fmla="*/ 0 w 11241480"/>
              <a:gd name="connsiteY3" fmla="*/ 329292 h 329292"/>
              <a:gd name="connsiteX4" fmla="*/ 0 w 11241480"/>
              <a:gd name="connsiteY4" fmla="*/ 0 h 329292"/>
              <a:gd name="connsiteX0" fmla="*/ 0 w 11241480"/>
              <a:gd name="connsiteY0" fmla="*/ 0 h 329292"/>
              <a:gd name="connsiteX1" fmla="*/ 11241480 w 11241480"/>
              <a:gd name="connsiteY1" fmla="*/ 0 h 329292"/>
              <a:gd name="connsiteX2" fmla="*/ 11229721 w 11241480"/>
              <a:gd name="connsiteY2" fmla="*/ 164646 h 329292"/>
              <a:gd name="connsiteX3" fmla="*/ 11241480 w 11241480"/>
              <a:gd name="connsiteY3" fmla="*/ 329292 h 329292"/>
              <a:gd name="connsiteX4" fmla="*/ 0 w 11241480"/>
              <a:gd name="connsiteY4" fmla="*/ 329292 h 329292"/>
              <a:gd name="connsiteX5" fmla="*/ 0 w 11241480"/>
              <a:gd name="connsiteY5" fmla="*/ 0 h 329292"/>
              <a:gd name="connsiteX0" fmla="*/ 0 w 11417863"/>
              <a:gd name="connsiteY0" fmla="*/ 0 h 329292"/>
              <a:gd name="connsiteX1" fmla="*/ 11241480 w 11417863"/>
              <a:gd name="connsiteY1" fmla="*/ 0 h 329292"/>
              <a:gd name="connsiteX2" fmla="*/ 11417863 w 11417863"/>
              <a:gd name="connsiteY2" fmla="*/ 164646 h 329292"/>
              <a:gd name="connsiteX3" fmla="*/ 11241480 w 11417863"/>
              <a:gd name="connsiteY3" fmla="*/ 329292 h 329292"/>
              <a:gd name="connsiteX4" fmla="*/ 0 w 11417863"/>
              <a:gd name="connsiteY4" fmla="*/ 329292 h 329292"/>
              <a:gd name="connsiteX5" fmla="*/ 0 w 11417863"/>
              <a:gd name="connsiteY5" fmla="*/ 0 h 32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17863" h="329292">
                <a:moveTo>
                  <a:pt x="0" y="0"/>
                </a:moveTo>
                <a:lnTo>
                  <a:pt x="11241480" y="0"/>
                </a:lnTo>
                <a:lnTo>
                  <a:pt x="11417863" y="164646"/>
                </a:lnTo>
                <a:lnTo>
                  <a:pt x="11241480" y="329292"/>
                </a:lnTo>
                <a:lnTo>
                  <a:pt x="0" y="329292"/>
                </a:lnTo>
                <a:lnTo>
                  <a:pt x="0" y="0"/>
                </a:lnTo>
                <a:close/>
              </a:path>
            </a:pathLst>
          </a:cu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sp>
        <p:nvSpPr>
          <p:cNvPr id="45" name="Rectangle 44"/>
          <p:cNvSpPr/>
          <p:nvPr/>
        </p:nvSpPr>
        <p:spPr>
          <a:xfrm>
            <a:off x="1228813" y="6372875"/>
            <a:ext cx="1789479" cy="313772"/>
          </a:xfrm>
          <a:prstGeom prst="rect">
            <a:avLst/>
          </a:prstGeom>
        </p:spPr>
        <p:txBody>
          <a:bodyPr wrap="square">
            <a:spAutoFit/>
          </a:bodyPr>
          <a:lstStyle/>
          <a:p>
            <a:pPr algn="ctr" defTabSz="914224"/>
            <a:r>
              <a:rPr lang="en-US" sz="1399" dirty="0">
                <a:solidFill>
                  <a:srgbClr val="442359"/>
                </a:solidFill>
                <a:ea typeface="Calibri" panose="020F0502020204030204" pitchFamily="34" charset="0"/>
              </a:rPr>
              <a:t>Business problem</a:t>
            </a:r>
          </a:p>
        </p:txBody>
      </p:sp>
      <p:sp>
        <p:nvSpPr>
          <p:cNvPr id="46" name="Rectangle 45"/>
          <p:cNvSpPr/>
          <p:nvPr/>
        </p:nvSpPr>
        <p:spPr>
          <a:xfrm>
            <a:off x="9529115" y="6372875"/>
            <a:ext cx="1789479" cy="313772"/>
          </a:xfrm>
          <a:prstGeom prst="rect">
            <a:avLst/>
          </a:prstGeom>
        </p:spPr>
        <p:txBody>
          <a:bodyPr wrap="square">
            <a:spAutoFit/>
          </a:bodyPr>
          <a:lstStyle/>
          <a:p>
            <a:pPr algn="ctr" defTabSz="914224"/>
            <a:r>
              <a:rPr lang="en-US" sz="1399" dirty="0">
                <a:solidFill>
                  <a:srgbClr val="442359"/>
                </a:solidFill>
                <a:ea typeface="Calibri" panose="020F0502020204030204" pitchFamily="34" charset="0"/>
              </a:rPr>
              <a:t>Business value</a:t>
            </a:r>
          </a:p>
        </p:txBody>
      </p:sp>
      <p:sp>
        <p:nvSpPr>
          <p:cNvPr id="47" name="Rectangle 46"/>
          <p:cNvSpPr/>
          <p:nvPr/>
        </p:nvSpPr>
        <p:spPr>
          <a:xfrm>
            <a:off x="4194195" y="6372875"/>
            <a:ext cx="1789479" cy="313772"/>
          </a:xfrm>
          <a:prstGeom prst="rect">
            <a:avLst/>
          </a:prstGeom>
        </p:spPr>
        <p:txBody>
          <a:bodyPr wrap="square">
            <a:spAutoFit/>
          </a:bodyPr>
          <a:lstStyle/>
          <a:p>
            <a:pPr algn="ctr" defTabSz="914224"/>
            <a:r>
              <a:rPr lang="en-US" sz="1399" dirty="0">
                <a:solidFill>
                  <a:srgbClr val="442359"/>
                </a:solidFill>
                <a:ea typeface="Calibri" panose="020F0502020204030204" pitchFamily="34" charset="0"/>
              </a:rPr>
              <a:t>Modeling</a:t>
            </a:r>
          </a:p>
        </p:txBody>
      </p:sp>
      <p:sp>
        <p:nvSpPr>
          <p:cNvPr id="48" name="Rectangle 47"/>
          <p:cNvSpPr/>
          <p:nvPr/>
        </p:nvSpPr>
        <p:spPr>
          <a:xfrm>
            <a:off x="6548710" y="6372875"/>
            <a:ext cx="1789479" cy="313772"/>
          </a:xfrm>
          <a:prstGeom prst="rect">
            <a:avLst/>
          </a:prstGeom>
        </p:spPr>
        <p:txBody>
          <a:bodyPr wrap="square">
            <a:spAutoFit/>
          </a:bodyPr>
          <a:lstStyle/>
          <a:p>
            <a:pPr algn="ctr" defTabSz="914224"/>
            <a:r>
              <a:rPr lang="en-US" sz="1399" dirty="0">
                <a:solidFill>
                  <a:srgbClr val="442359"/>
                </a:solidFill>
                <a:ea typeface="Calibri" panose="020F0502020204030204" pitchFamily="34" charset="0"/>
              </a:rPr>
              <a:t>Deployment</a:t>
            </a:r>
          </a:p>
        </p:txBody>
      </p:sp>
      <p:grpSp>
        <p:nvGrpSpPr>
          <p:cNvPr id="49" name="Group 121"/>
          <p:cNvGrpSpPr>
            <a:grpSpLocks/>
          </p:cNvGrpSpPr>
          <p:nvPr/>
        </p:nvGrpSpPr>
        <p:grpSpPr bwMode="auto">
          <a:xfrm>
            <a:off x="1206699" y="4570532"/>
            <a:ext cx="1726901" cy="1461626"/>
            <a:chOff x="4181671" y="3069339"/>
            <a:chExt cx="1136235" cy="963517"/>
          </a:xfrm>
          <a:solidFill>
            <a:schemeClr val="bg1"/>
          </a:solidFill>
        </p:grpSpPr>
        <p:sp>
          <p:nvSpPr>
            <p:cNvPr id="50" name="Rectangle 49"/>
            <p:cNvSpPr/>
            <p:nvPr/>
          </p:nvSpPr>
          <p:spPr bwMode="auto">
            <a:xfrm>
              <a:off x="4230283" y="3103221"/>
              <a:ext cx="1046239" cy="753872"/>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sp>
          <p:nvSpPr>
            <p:cNvPr id="51" name="Freeform 88"/>
            <p:cNvSpPr>
              <a:spLocks noEditPoints="1"/>
            </p:cNvSpPr>
            <p:nvPr/>
          </p:nvSpPr>
          <p:spPr bwMode="black">
            <a:xfrm>
              <a:off x="4181671" y="3069339"/>
              <a:ext cx="1136235" cy="963517"/>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dirty="0">
                <a:solidFill>
                  <a:srgbClr val="FFFFFF"/>
                </a:solidFill>
              </a:endParaRPr>
            </a:p>
          </p:txBody>
        </p:sp>
      </p:grpSp>
      <p:grpSp>
        <p:nvGrpSpPr>
          <p:cNvPr id="52" name="Group 51"/>
          <p:cNvGrpSpPr/>
          <p:nvPr/>
        </p:nvGrpSpPr>
        <p:grpSpPr>
          <a:xfrm>
            <a:off x="9291482" y="3306879"/>
            <a:ext cx="2221945" cy="1876865"/>
            <a:chOff x="9255259" y="2748922"/>
            <a:chExt cx="2222260" cy="1877131"/>
          </a:xfrm>
        </p:grpSpPr>
        <p:grpSp>
          <p:nvGrpSpPr>
            <p:cNvPr id="53" name="Group 52"/>
            <p:cNvGrpSpPr/>
            <p:nvPr/>
          </p:nvGrpSpPr>
          <p:grpSpPr>
            <a:xfrm>
              <a:off x="9255259" y="3516832"/>
              <a:ext cx="466344" cy="801128"/>
              <a:chOff x="9384608" y="3646196"/>
              <a:chExt cx="466344" cy="801128"/>
            </a:xfrm>
          </p:grpSpPr>
          <p:grpSp>
            <p:nvGrpSpPr>
              <p:cNvPr id="87" name="Group 86"/>
              <p:cNvGrpSpPr/>
              <p:nvPr/>
            </p:nvGrpSpPr>
            <p:grpSpPr>
              <a:xfrm>
                <a:off x="9384608" y="3646196"/>
                <a:ext cx="466344" cy="801128"/>
                <a:chOff x="9384608" y="3646196"/>
                <a:chExt cx="466344" cy="801128"/>
              </a:xfrm>
            </p:grpSpPr>
            <p:sp>
              <p:nvSpPr>
                <p:cNvPr id="93"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94"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nvGrpSpPr>
                <p:cNvPr id="95" name="Group 94"/>
                <p:cNvGrpSpPr/>
                <p:nvPr/>
              </p:nvGrpSpPr>
              <p:grpSpPr>
                <a:xfrm>
                  <a:off x="9484650" y="3817383"/>
                  <a:ext cx="268769" cy="458657"/>
                  <a:chOff x="10365212" y="5859572"/>
                  <a:chExt cx="483110" cy="660040"/>
                </a:xfrm>
                <a:solidFill>
                  <a:schemeClr val="bg1"/>
                </a:solidFill>
              </p:grpSpPr>
              <p:sp>
                <p:nvSpPr>
                  <p:cNvPr id="96"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97"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98"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99"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sp>
            <p:nvSpPr>
              <p:cNvPr id="88"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89"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90"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91"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92"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nvGrpSpPr>
            <p:cNvPr id="54" name="Group 53"/>
            <p:cNvGrpSpPr/>
            <p:nvPr/>
          </p:nvGrpSpPr>
          <p:grpSpPr>
            <a:xfrm>
              <a:off x="9767591" y="3752339"/>
              <a:ext cx="1709928" cy="873714"/>
              <a:chOff x="9708797" y="4105152"/>
              <a:chExt cx="1709928" cy="873714"/>
            </a:xfrm>
          </p:grpSpPr>
          <p:grpSp>
            <p:nvGrpSpPr>
              <p:cNvPr id="71" name="Group 70"/>
              <p:cNvGrpSpPr/>
              <p:nvPr/>
            </p:nvGrpSpPr>
            <p:grpSpPr>
              <a:xfrm>
                <a:off x="9708797" y="4105152"/>
                <a:ext cx="1709928" cy="873714"/>
                <a:chOff x="13377563" y="2176438"/>
                <a:chExt cx="1709928" cy="873714"/>
              </a:xfrm>
            </p:grpSpPr>
            <p:sp>
              <p:nvSpPr>
                <p:cNvPr id="84"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85"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86"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nvGrpSpPr>
              <p:cNvPr id="72" name="Group 1031"/>
              <p:cNvGrpSpPr>
                <a:grpSpLocks/>
              </p:cNvGrpSpPr>
              <p:nvPr/>
            </p:nvGrpSpPr>
            <p:grpSpPr bwMode="auto">
              <a:xfrm>
                <a:off x="10118108" y="4299632"/>
                <a:ext cx="923472" cy="460684"/>
                <a:chOff x="4841436" y="5510539"/>
                <a:chExt cx="1049696" cy="523224"/>
              </a:xfrm>
              <a:solidFill>
                <a:schemeClr val="bg1"/>
              </a:solidFill>
            </p:grpSpPr>
            <p:sp>
              <p:nvSpPr>
                <p:cNvPr id="73"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32509">
                    <a:defRPr/>
                  </a:pPr>
                  <a:endParaRPr lang="en-US" sz="1836">
                    <a:solidFill>
                      <a:srgbClr val="FFFFFF"/>
                    </a:solidFill>
                  </a:endParaRPr>
                </a:p>
              </p:txBody>
            </p:sp>
            <p:sp>
              <p:nvSpPr>
                <p:cNvPr id="74"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32509">
                    <a:defRPr/>
                  </a:pPr>
                  <a:endParaRPr lang="en-US" sz="1836">
                    <a:solidFill>
                      <a:srgbClr val="FFFFFF"/>
                    </a:solidFill>
                  </a:endParaRPr>
                </a:p>
              </p:txBody>
            </p:sp>
            <p:sp>
              <p:nvSpPr>
                <p:cNvPr id="75"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32509">
                    <a:defRPr/>
                  </a:pPr>
                  <a:endParaRPr lang="en-US" sz="1836">
                    <a:solidFill>
                      <a:srgbClr val="FFFFFF"/>
                    </a:solidFill>
                  </a:endParaRPr>
                </a:p>
              </p:txBody>
            </p:sp>
            <p:sp>
              <p:nvSpPr>
                <p:cNvPr id="76"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32509">
                    <a:defRPr/>
                  </a:pPr>
                  <a:endParaRPr lang="en-US" sz="1836">
                    <a:solidFill>
                      <a:srgbClr val="FFFFFF"/>
                    </a:solidFill>
                  </a:endParaRPr>
                </a:p>
              </p:txBody>
            </p:sp>
            <p:sp>
              <p:nvSpPr>
                <p:cNvPr id="77"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32509">
                    <a:defRPr/>
                  </a:pPr>
                  <a:endParaRPr lang="en-US" sz="1836">
                    <a:solidFill>
                      <a:srgbClr val="FFFFFF"/>
                    </a:solidFill>
                  </a:endParaRPr>
                </a:p>
              </p:txBody>
            </p:sp>
            <p:sp>
              <p:nvSpPr>
                <p:cNvPr id="78"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32509">
                    <a:defRPr/>
                  </a:pPr>
                  <a:endParaRPr lang="en-US" sz="1836">
                    <a:solidFill>
                      <a:srgbClr val="FFFFFF"/>
                    </a:solidFill>
                  </a:endParaRPr>
                </a:p>
              </p:txBody>
            </p:sp>
            <p:sp>
              <p:nvSpPr>
                <p:cNvPr id="79"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32509">
                    <a:defRPr/>
                  </a:pPr>
                  <a:endParaRPr lang="en-US" sz="1836">
                    <a:solidFill>
                      <a:srgbClr val="FFFFFF"/>
                    </a:solidFill>
                  </a:endParaRPr>
                </a:p>
              </p:txBody>
            </p:sp>
            <p:sp>
              <p:nvSpPr>
                <p:cNvPr id="80"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32509">
                    <a:defRPr/>
                  </a:pPr>
                  <a:endParaRPr lang="en-US" sz="1836">
                    <a:solidFill>
                      <a:srgbClr val="FFFFFF"/>
                    </a:solidFill>
                  </a:endParaRPr>
                </a:p>
              </p:txBody>
            </p:sp>
            <p:sp>
              <p:nvSpPr>
                <p:cNvPr id="81"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32509">
                    <a:defRPr/>
                  </a:pPr>
                  <a:endParaRPr lang="en-US" sz="1836">
                    <a:solidFill>
                      <a:srgbClr val="FFFFFF"/>
                    </a:solidFill>
                  </a:endParaRPr>
                </a:p>
              </p:txBody>
            </p:sp>
            <p:sp>
              <p:nvSpPr>
                <p:cNvPr id="82"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32509">
                    <a:defRPr/>
                  </a:pPr>
                  <a:endParaRPr lang="en-US" sz="1836">
                    <a:solidFill>
                      <a:srgbClr val="FFFFFF"/>
                    </a:solidFill>
                  </a:endParaRPr>
                </a:p>
              </p:txBody>
            </p:sp>
            <p:sp>
              <p:nvSpPr>
                <p:cNvPr id="83"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32509">
                    <a:defRPr/>
                  </a:pPr>
                  <a:endParaRPr lang="en-US" sz="1836">
                    <a:solidFill>
                      <a:srgbClr val="FFFFFF"/>
                    </a:solidFill>
                  </a:endParaRPr>
                </a:p>
              </p:txBody>
            </p:sp>
          </p:grpSp>
        </p:grpSp>
        <p:grpSp>
          <p:nvGrpSpPr>
            <p:cNvPr id="55" name="Group 54"/>
            <p:cNvGrpSpPr/>
            <p:nvPr/>
          </p:nvGrpSpPr>
          <p:grpSpPr>
            <a:xfrm>
              <a:off x="9861481" y="2748922"/>
              <a:ext cx="1109544" cy="720878"/>
              <a:chOff x="10355354" y="2960609"/>
              <a:chExt cx="1109544" cy="720878"/>
            </a:xfrm>
          </p:grpSpPr>
          <p:grpSp>
            <p:nvGrpSpPr>
              <p:cNvPr id="56" name="Group 55"/>
              <p:cNvGrpSpPr/>
              <p:nvPr/>
            </p:nvGrpSpPr>
            <p:grpSpPr>
              <a:xfrm>
                <a:off x="10355354" y="2960609"/>
                <a:ext cx="1109544" cy="720878"/>
                <a:chOff x="10355354" y="2831936"/>
                <a:chExt cx="1307592" cy="849551"/>
              </a:xfrm>
            </p:grpSpPr>
            <p:sp>
              <p:nvSpPr>
                <p:cNvPr id="69"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70"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grpSp>
            <p:nvGrpSpPr>
              <p:cNvPr id="57" name="Group 1031"/>
              <p:cNvGrpSpPr>
                <a:grpSpLocks/>
              </p:cNvGrpSpPr>
              <p:nvPr/>
            </p:nvGrpSpPr>
            <p:grpSpPr bwMode="auto">
              <a:xfrm>
                <a:off x="10599291" y="3157951"/>
                <a:ext cx="595154" cy="296900"/>
                <a:chOff x="4841436" y="5510539"/>
                <a:chExt cx="1049696" cy="523224"/>
              </a:xfrm>
              <a:solidFill>
                <a:schemeClr val="bg1"/>
              </a:solidFill>
            </p:grpSpPr>
            <p:sp>
              <p:nvSpPr>
                <p:cNvPr id="58"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32509">
                    <a:defRPr/>
                  </a:pPr>
                  <a:endParaRPr lang="en-US" sz="1836">
                    <a:solidFill>
                      <a:srgbClr val="FFFFFF"/>
                    </a:solidFill>
                  </a:endParaRPr>
                </a:p>
              </p:txBody>
            </p:sp>
            <p:sp>
              <p:nvSpPr>
                <p:cNvPr id="59"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32509">
                    <a:defRPr/>
                  </a:pPr>
                  <a:endParaRPr lang="en-US" sz="1836">
                    <a:solidFill>
                      <a:srgbClr val="FFFFFF"/>
                    </a:solidFill>
                  </a:endParaRPr>
                </a:p>
              </p:txBody>
            </p:sp>
            <p:sp>
              <p:nvSpPr>
                <p:cNvPr id="60"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32509">
                    <a:defRPr/>
                  </a:pPr>
                  <a:endParaRPr lang="en-US" sz="1836">
                    <a:solidFill>
                      <a:srgbClr val="FFFFFF"/>
                    </a:solidFill>
                  </a:endParaRPr>
                </a:p>
              </p:txBody>
            </p:sp>
            <p:sp>
              <p:nvSpPr>
                <p:cNvPr id="61"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32509">
                    <a:defRPr/>
                  </a:pPr>
                  <a:endParaRPr lang="en-US" sz="1836">
                    <a:solidFill>
                      <a:srgbClr val="FFFFFF"/>
                    </a:solidFill>
                  </a:endParaRPr>
                </a:p>
              </p:txBody>
            </p:sp>
            <p:sp>
              <p:nvSpPr>
                <p:cNvPr id="62"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32509">
                    <a:defRPr/>
                  </a:pPr>
                  <a:endParaRPr lang="en-US" sz="1836">
                    <a:solidFill>
                      <a:srgbClr val="FFFFFF"/>
                    </a:solidFill>
                  </a:endParaRPr>
                </a:p>
              </p:txBody>
            </p:sp>
            <p:sp>
              <p:nvSpPr>
                <p:cNvPr id="63"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32509">
                    <a:defRPr/>
                  </a:pPr>
                  <a:endParaRPr lang="en-US" sz="1836">
                    <a:solidFill>
                      <a:srgbClr val="FFFFFF"/>
                    </a:solidFill>
                  </a:endParaRPr>
                </a:p>
              </p:txBody>
            </p:sp>
            <p:sp>
              <p:nvSpPr>
                <p:cNvPr id="64"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32509">
                    <a:defRPr/>
                  </a:pPr>
                  <a:endParaRPr lang="en-US" sz="1836">
                    <a:solidFill>
                      <a:srgbClr val="FFFFFF"/>
                    </a:solidFill>
                  </a:endParaRPr>
                </a:p>
              </p:txBody>
            </p:sp>
            <p:sp>
              <p:nvSpPr>
                <p:cNvPr id="65"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32509">
                    <a:defRPr/>
                  </a:pPr>
                  <a:endParaRPr lang="en-US" sz="1836">
                    <a:solidFill>
                      <a:srgbClr val="FFFFFF"/>
                    </a:solidFill>
                  </a:endParaRPr>
                </a:p>
              </p:txBody>
            </p:sp>
            <p:sp>
              <p:nvSpPr>
                <p:cNvPr id="66"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32509">
                    <a:defRPr/>
                  </a:pPr>
                  <a:endParaRPr lang="en-US" sz="1836">
                    <a:solidFill>
                      <a:srgbClr val="FFFFFF"/>
                    </a:solidFill>
                  </a:endParaRPr>
                </a:p>
              </p:txBody>
            </p:sp>
            <p:sp>
              <p:nvSpPr>
                <p:cNvPr id="67"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32509">
                    <a:defRPr/>
                  </a:pPr>
                  <a:endParaRPr lang="en-US" sz="1836">
                    <a:solidFill>
                      <a:srgbClr val="FFFFFF"/>
                    </a:solidFill>
                  </a:endParaRPr>
                </a:p>
              </p:txBody>
            </p:sp>
            <p:sp>
              <p:nvSpPr>
                <p:cNvPr id="68"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32509">
                    <a:defRPr/>
                  </a:pPr>
                  <a:endParaRPr lang="en-US" sz="1836">
                    <a:solidFill>
                      <a:srgbClr val="FFFFFF"/>
                    </a:solidFill>
                  </a:endParaRPr>
                </a:p>
              </p:txBody>
            </p:sp>
          </p:grpSp>
        </p:grpSp>
      </p:grpSp>
      <p:sp>
        <p:nvSpPr>
          <p:cNvPr id="100" name="Rectangle 99"/>
          <p:cNvSpPr>
            <a:spLocks noChangeAspect="1"/>
          </p:cNvSpPr>
          <p:nvPr/>
        </p:nvSpPr>
        <p:spPr bwMode="auto">
          <a:xfrm>
            <a:off x="1325556" y="4771468"/>
            <a:ext cx="2107730" cy="849572"/>
          </a:xfrm>
          <a:prstGeom prst="rect">
            <a:avLst/>
          </a:prstGeom>
          <a:noFill/>
          <a:ln w="38100" cap="flat" cmpd="sng" algn="ctr">
            <a:noFill/>
            <a:prstDash val="solid"/>
            <a:headEnd type="none" w="med" len="med"/>
            <a:tailEnd type="none" w="med" len="med"/>
          </a:ln>
          <a:effectLst/>
        </p:spPr>
        <p:txBody>
          <a:bodyPr vert="horz" wrap="square" lIns="93243" tIns="91427" rIns="93243" bIns="91427" numCol="1" rtlCol="0" anchor="t" anchorCtr="0" compatLnSpc="1">
            <a:prstTxWarp prst="textNoShape">
              <a:avLst/>
            </a:prstTxWarp>
          </a:bodyPr>
          <a:lstStyle/>
          <a:p>
            <a:pPr marL="171417" indent="-171417" fontAlgn="base">
              <a:lnSpc>
                <a:spcPct val="90000"/>
              </a:lnSpc>
              <a:spcBef>
                <a:spcPct val="0"/>
              </a:spcBef>
              <a:spcAft>
                <a:spcPts val="600"/>
              </a:spcAft>
              <a:buFont typeface="Arial" panose="020B0604020202020204" pitchFamily="34" charset="0"/>
              <a:buChar char="•"/>
            </a:pPr>
            <a:r>
              <a:rPr lang="en-US" sz="1099" dirty="0">
                <a:solidFill>
                  <a:srgbClr val="FFFFFF"/>
                </a:solidFill>
              </a:rPr>
              <a:t>Desktop files</a:t>
            </a:r>
          </a:p>
          <a:p>
            <a:pPr marL="171417" indent="-171417" fontAlgn="base">
              <a:lnSpc>
                <a:spcPct val="90000"/>
              </a:lnSpc>
              <a:spcBef>
                <a:spcPct val="0"/>
              </a:spcBef>
              <a:spcAft>
                <a:spcPts val="600"/>
              </a:spcAft>
              <a:buFont typeface="Arial" panose="020B0604020202020204" pitchFamily="34" charset="0"/>
              <a:buChar char="•"/>
            </a:pPr>
            <a:r>
              <a:rPr lang="en-US" sz="1099" dirty="0">
                <a:solidFill>
                  <a:srgbClr val="FFFFFF"/>
                </a:solidFill>
              </a:rPr>
              <a:t>Excel spreadsheet</a:t>
            </a:r>
          </a:p>
          <a:p>
            <a:pPr marL="171417" indent="-171417" fontAlgn="base">
              <a:lnSpc>
                <a:spcPct val="90000"/>
              </a:lnSpc>
              <a:spcBef>
                <a:spcPct val="0"/>
              </a:spcBef>
              <a:spcAft>
                <a:spcPts val="600"/>
              </a:spcAft>
              <a:buFont typeface="Arial" panose="020B0604020202020204" pitchFamily="34" charset="0"/>
              <a:buChar char="•"/>
            </a:pPr>
            <a:r>
              <a:rPr lang="en-US" sz="1099" dirty="0">
                <a:solidFill>
                  <a:srgbClr val="FFFFFF"/>
                </a:solidFill>
              </a:rPr>
              <a:t>Other data </a:t>
            </a:r>
            <a:br>
              <a:rPr lang="en-US" sz="1099" dirty="0">
                <a:solidFill>
                  <a:srgbClr val="FFFFFF"/>
                </a:solidFill>
              </a:rPr>
            </a:br>
            <a:r>
              <a:rPr lang="en-US" sz="1099" dirty="0">
                <a:solidFill>
                  <a:srgbClr val="FFFFFF"/>
                </a:solidFill>
              </a:rPr>
              <a:t>files on PC</a:t>
            </a:r>
          </a:p>
        </p:txBody>
      </p:sp>
      <p:cxnSp>
        <p:nvCxnSpPr>
          <p:cNvPr id="101" name="Straight Arrow Connector 100"/>
          <p:cNvCxnSpPr/>
          <p:nvPr/>
        </p:nvCxnSpPr>
        <p:spPr>
          <a:xfrm flipH="1">
            <a:off x="6114628" y="3262893"/>
            <a:ext cx="533911" cy="0"/>
          </a:xfrm>
          <a:prstGeom prst="straightConnector1">
            <a:avLst/>
          </a:prstGeom>
          <a:solidFill>
            <a:srgbClr val="DC3C00"/>
          </a:solidFill>
          <a:ln w="38100">
            <a:solidFill>
              <a:srgbClr val="FFFFFF"/>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2" name="Rectangle 101"/>
          <p:cNvSpPr/>
          <p:nvPr/>
        </p:nvSpPr>
        <p:spPr>
          <a:xfrm>
            <a:off x="284943" y="3009697"/>
            <a:ext cx="912072" cy="527952"/>
          </a:xfrm>
          <a:prstGeom prst="rect">
            <a:avLst/>
          </a:prstGeom>
        </p:spPr>
        <p:txBody>
          <a:bodyPr wrap="none" lIns="182854" tIns="137141" rIns="182854" bIns="137141">
            <a:spAutoFit/>
          </a:bodyPr>
          <a:lstStyle/>
          <a:p>
            <a:pPr defTabSz="914224"/>
            <a:r>
              <a:rPr lang="en-US" sz="1599" dirty="0">
                <a:solidFill>
                  <a:srgbClr val="FFFFFF"/>
                </a:solidFill>
                <a:ea typeface="Calibri" panose="020F0502020204030204" pitchFamily="34" charset="0"/>
              </a:rPr>
              <a:t>Cloud</a:t>
            </a:r>
          </a:p>
        </p:txBody>
      </p:sp>
      <p:sp>
        <p:nvSpPr>
          <p:cNvPr id="103" name="Rectangle 102"/>
          <p:cNvSpPr/>
          <p:nvPr/>
        </p:nvSpPr>
        <p:spPr>
          <a:xfrm>
            <a:off x="284944" y="4830360"/>
            <a:ext cx="843405" cy="527952"/>
          </a:xfrm>
          <a:prstGeom prst="rect">
            <a:avLst/>
          </a:prstGeom>
        </p:spPr>
        <p:txBody>
          <a:bodyPr wrap="none" lIns="182854" tIns="137141" rIns="182854" bIns="137141">
            <a:spAutoFit/>
          </a:bodyPr>
          <a:lstStyle/>
          <a:p>
            <a:pPr defTabSz="914224"/>
            <a:r>
              <a:rPr lang="en-US" sz="1599" dirty="0">
                <a:solidFill>
                  <a:srgbClr val="FFFFFF"/>
                </a:solidFill>
                <a:ea typeface="Calibri" panose="020F0502020204030204" pitchFamily="34" charset="0"/>
              </a:rPr>
              <a:t>Local</a:t>
            </a:r>
          </a:p>
        </p:txBody>
      </p:sp>
      <p:grpSp>
        <p:nvGrpSpPr>
          <p:cNvPr id="104" name="Group 103"/>
          <p:cNvGrpSpPr/>
          <p:nvPr/>
        </p:nvGrpSpPr>
        <p:grpSpPr>
          <a:xfrm>
            <a:off x="2497482" y="5244358"/>
            <a:ext cx="955153" cy="955664"/>
            <a:chOff x="12923838" y="-3173413"/>
            <a:chExt cx="2962275" cy="2963863"/>
          </a:xfrm>
        </p:grpSpPr>
        <p:sp>
          <p:nvSpPr>
            <p:cNvPr id="105" name="Freeform 5"/>
            <p:cNvSpPr>
              <a:spLocks/>
            </p:cNvSpPr>
            <p:nvPr/>
          </p:nvSpPr>
          <p:spPr bwMode="auto">
            <a:xfrm>
              <a:off x="14673263" y="-1425575"/>
              <a:ext cx="1212850" cy="1216025"/>
            </a:xfrm>
            <a:custGeom>
              <a:avLst/>
              <a:gdLst>
                <a:gd name="T0" fmla="*/ 297 w 322"/>
                <a:gd name="T1" fmla="*/ 297 h 323"/>
                <a:gd name="T2" fmla="*/ 296 w 322"/>
                <a:gd name="T3" fmla="*/ 298 h 323"/>
                <a:gd name="T4" fmla="*/ 206 w 322"/>
                <a:gd name="T5" fmla="*/ 298 h 323"/>
                <a:gd name="T6" fmla="*/ 0 w 322"/>
                <a:gd name="T7" fmla="*/ 91 h 323"/>
                <a:gd name="T8" fmla="*/ 90 w 322"/>
                <a:gd name="T9" fmla="*/ 0 h 323"/>
                <a:gd name="T10" fmla="*/ 297 w 322"/>
                <a:gd name="T11" fmla="*/ 207 h 323"/>
                <a:gd name="T12" fmla="*/ 297 w 322"/>
                <a:gd name="T13" fmla="*/ 297 h 323"/>
              </a:gdLst>
              <a:ahLst/>
              <a:cxnLst>
                <a:cxn ang="0">
                  <a:pos x="T0" y="T1"/>
                </a:cxn>
                <a:cxn ang="0">
                  <a:pos x="T2" y="T3"/>
                </a:cxn>
                <a:cxn ang="0">
                  <a:pos x="T4" y="T5"/>
                </a:cxn>
                <a:cxn ang="0">
                  <a:pos x="T6" y="T7"/>
                </a:cxn>
                <a:cxn ang="0">
                  <a:pos x="T8" y="T9"/>
                </a:cxn>
                <a:cxn ang="0">
                  <a:pos x="T10" y="T11"/>
                </a:cxn>
                <a:cxn ang="0">
                  <a:pos x="T12" y="T13"/>
                </a:cxn>
              </a:cxnLst>
              <a:rect l="0" t="0" r="r" b="b"/>
              <a:pathLst>
                <a:path w="322" h="323">
                  <a:moveTo>
                    <a:pt x="297" y="297"/>
                  </a:moveTo>
                  <a:cubicBezTo>
                    <a:pt x="296" y="298"/>
                    <a:pt x="296" y="298"/>
                    <a:pt x="296" y="298"/>
                  </a:cubicBezTo>
                  <a:cubicBezTo>
                    <a:pt x="271" y="323"/>
                    <a:pt x="231" y="323"/>
                    <a:pt x="206" y="298"/>
                  </a:cubicBezTo>
                  <a:cubicBezTo>
                    <a:pt x="0" y="91"/>
                    <a:pt x="0" y="91"/>
                    <a:pt x="0" y="91"/>
                  </a:cubicBezTo>
                  <a:cubicBezTo>
                    <a:pt x="90" y="0"/>
                    <a:pt x="90" y="0"/>
                    <a:pt x="90" y="0"/>
                  </a:cubicBezTo>
                  <a:cubicBezTo>
                    <a:pt x="297" y="207"/>
                    <a:pt x="297" y="207"/>
                    <a:pt x="297" y="207"/>
                  </a:cubicBezTo>
                  <a:cubicBezTo>
                    <a:pt x="322" y="232"/>
                    <a:pt x="322" y="272"/>
                    <a:pt x="297" y="29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06" name="Freeform 6"/>
            <p:cNvSpPr>
              <a:spLocks/>
            </p:cNvSpPr>
            <p:nvPr/>
          </p:nvSpPr>
          <p:spPr bwMode="auto">
            <a:xfrm>
              <a:off x="12923838" y="-3173413"/>
              <a:ext cx="2435225" cy="2432050"/>
            </a:xfrm>
            <a:custGeom>
              <a:avLst/>
              <a:gdLst>
                <a:gd name="T0" fmla="*/ 532 w 647"/>
                <a:gd name="T1" fmla="*/ 115 h 646"/>
                <a:gd name="T2" fmla="*/ 532 w 647"/>
                <a:gd name="T3" fmla="*/ 531 h 646"/>
                <a:gd name="T4" fmla="*/ 115 w 647"/>
                <a:gd name="T5" fmla="*/ 531 h 646"/>
                <a:gd name="T6" fmla="*/ 115 w 647"/>
                <a:gd name="T7" fmla="*/ 115 h 646"/>
                <a:gd name="T8" fmla="*/ 532 w 647"/>
                <a:gd name="T9" fmla="*/ 115 h 646"/>
              </a:gdLst>
              <a:ahLst/>
              <a:cxnLst>
                <a:cxn ang="0">
                  <a:pos x="T0" y="T1"/>
                </a:cxn>
                <a:cxn ang="0">
                  <a:pos x="T2" y="T3"/>
                </a:cxn>
                <a:cxn ang="0">
                  <a:pos x="T4" y="T5"/>
                </a:cxn>
                <a:cxn ang="0">
                  <a:pos x="T6" y="T7"/>
                </a:cxn>
                <a:cxn ang="0">
                  <a:pos x="T8" y="T9"/>
                </a:cxn>
              </a:cxnLst>
              <a:rect l="0" t="0" r="r" b="b"/>
              <a:pathLst>
                <a:path w="647" h="646">
                  <a:moveTo>
                    <a:pt x="532" y="115"/>
                  </a:moveTo>
                  <a:cubicBezTo>
                    <a:pt x="647" y="230"/>
                    <a:pt x="647" y="416"/>
                    <a:pt x="532" y="531"/>
                  </a:cubicBezTo>
                  <a:cubicBezTo>
                    <a:pt x="417" y="646"/>
                    <a:pt x="230" y="646"/>
                    <a:pt x="115" y="531"/>
                  </a:cubicBezTo>
                  <a:cubicBezTo>
                    <a:pt x="0" y="416"/>
                    <a:pt x="0" y="230"/>
                    <a:pt x="115" y="115"/>
                  </a:cubicBezTo>
                  <a:cubicBezTo>
                    <a:pt x="230" y="0"/>
                    <a:pt x="417" y="0"/>
                    <a:pt x="532" y="11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07" name="Freeform 7"/>
            <p:cNvSpPr>
              <a:spLocks/>
            </p:cNvSpPr>
            <p:nvPr/>
          </p:nvSpPr>
          <p:spPr bwMode="auto">
            <a:xfrm>
              <a:off x="13160375" y="-2935288"/>
              <a:ext cx="1960563" cy="1957388"/>
            </a:xfrm>
            <a:custGeom>
              <a:avLst/>
              <a:gdLst>
                <a:gd name="T0" fmla="*/ 428 w 521"/>
                <a:gd name="T1" fmla="*/ 92 h 520"/>
                <a:gd name="T2" fmla="*/ 428 w 521"/>
                <a:gd name="T3" fmla="*/ 428 h 520"/>
                <a:gd name="T4" fmla="*/ 93 w 521"/>
                <a:gd name="T5" fmla="*/ 428 h 520"/>
                <a:gd name="T6" fmla="*/ 93 w 521"/>
                <a:gd name="T7" fmla="*/ 92 h 520"/>
                <a:gd name="T8" fmla="*/ 428 w 521"/>
                <a:gd name="T9" fmla="*/ 92 h 520"/>
              </a:gdLst>
              <a:ahLst/>
              <a:cxnLst>
                <a:cxn ang="0">
                  <a:pos x="T0" y="T1"/>
                </a:cxn>
                <a:cxn ang="0">
                  <a:pos x="T2" y="T3"/>
                </a:cxn>
                <a:cxn ang="0">
                  <a:pos x="T4" y="T5"/>
                </a:cxn>
                <a:cxn ang="0">
                  <a:pos x="T6" y="T7"/>
                </a:cxn>
                <a:cxn ang="0">
                  <a:pos x="T8" y="T9"/>
                </a:cxn>
              </a:cxnLst>
              <a:rect l="0" t="0" r="r" b="b"/>
              <a:pathLst>
                <a:path w="521" h="520">
                  <a:moveTo>
                    <a:pt x="428" y="92"/>
                  </a:moveTo>
                  <a:cubicBezTo>
                    <a:pt x="521" y="185"/>
                    <a:pt x="521" y="335"/>
                    <a:pt x="428" y="428"/>
                  </a:cubicBezTo>
                  <a:cubicBezTo>
                    <a:pt x="336" y="520"/>
                    <a:pt x="185" y="520"/>
                    <a:pt x="93" y="428"/>
                  </a:cubicBezTo>
                  <a:cubicBezTo>
                    <a:pt x="0" y="335"/>
                    <a:pt x="0" y="185"/>
                    <a:pt x="93" y="92"/>
                  </a:cubicBezTo>
                  <a:cubicBezTo>
                    <a:pt x="185" y="0"/>
                    <a:pt x="336" y="0"/>
                    <a:pt x="428" y="92"/>
                  </a:cubicBezTo>
                  <a:close/>
                </a:path>
              </a:pathLst>
            </a:custGeom>
            <a:solidFill>
              <a:srgbClr val="DC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08" name="Freeform 8"/>
            <p:cNvSpPr>
              <a:spLocks/>
            </p:cNvSpPr>
            <p:nvPr/>
          </p:nvSpPr>
          <p:spPr bwMode="auto">
            <a:xfrm>
              <a:off x="14128750" y="-1738313"/>
              <a:ext cx="101600" cy="376238"/>
            </a:xfrm>
            <a:custGeom>
              <a:avLst/>
              <a:gdLst>
                <a:gd name="T0" fmla="*/ 0 w 64"/>
                <a:gd name="T1" fmla="*/ 0 h 237"/>
                <a:gd name="T2" fmla="*/ 64 w 64"/>
                <a:gd name="T3" fmla="*/ 0 h 237"/>
                <a:gd name="T4" fmla="*/ 64 w 64"/>
                <a:gd name="T5" fmla="*/ 237 h 237"/>
                <a:gd name="T6" fmla="*/ 0 w 64"/>
                <a:gd name="T7" fmla="*/ 237 h 237"/>
                <a:gd name="T8" fmla="*/ 0 w 64"/>
                <a:gd name="T9" fmla="*/ 0 h 237"/>
                <a:gd name="T10" fmla="*/ 0 w 64"/>
                <a:gd name="T11" fmla="*/ 0 h 237"/>
              </a:gdLst>
              <a:ahLst/>
              <a:cxnLst>
                <a:cxn ang="0">
                  <a:pos x="T0" y="T1"/>
                </a:cxn>
                <a:cxn ang="0">
                  <a:pos x="T2" y="T3"/>
                </a:cxn>
                <a:cxn ang="0">
                  <a:pos x="T4" y="T5"/>
                </a:cxn>
                <a:cxn ang="0">
                  <a:pos x="T6" y="T7"/>
                </a:cxn>
                <a:cxn ang="0">
                  <a:pos x="T8" y="T9"/>
                </a:cxn>
                <a:cxn ang="0">
                  <a:pos x="T10" y="T11"/>
                </a:cxn>
              </a:cxnLst>
              <a:rect l="0" t="0" r="r" b="b"/>
              <a:pathLst>
                <a:path w="64" h="237">
                  <a:moveTo>
                    <a:pt x="0" y="0"/>
                  </a:moveTo>
                  <a:lnTo>
                    <a:pt x="64" y="0"/>
                  </a:lnTo>
                  <a:lnTo>
                    <a:pt x="64" y="237"/>
                  </a:lnTo>
                  <a:lnTo>
                    <a:pt x="0" y="237"/>
                  </a:lnTo>
                  <a:lnTo>
                    <a:pt x="0"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09" name="Freeform 9"/>
            <p:cNvSpPr>
              <a:spLocks/>
            </p:cNvSpPr>
            <p:nvPr/>
          </p:nvSpPr>
          <p:spPr bwMode="auto">
            <a:xfrm>
              <a:off x="13981113" y="-1617663"/>
              <a:ext cx="101600" cy="255588"/>
            </a:xfrm>
            <a:custGeom>
              <a:avLst/>
              <a:gdLst>
                <a:gd name="T0" fmla="*/ 0 w 64"/>
                <a:gd name="T1" fmla="*/ 0 h 161"/>
                <a:gd name="T2" fmla="*/ 64 w 64"/>
                <a:gd name="T3" fmla="*/ 0 h 161"/>
                <a:gd name="T4" fmla="*/ 64 w 64"/>
                <a:gd name="T5" fmla="*/ 161 h 161"/>
                <a:gd name="T6" fmla="*/ 0 w 64"/>
                <a:gd name="T7" fmla="*/ 161 h 161"/>
                <a:gd name="T8" fmla="*/ 0 w 64"/>
                <a:gd name="T9" fmla="*/ 0 h 161"/>
                <a:gd name="T10" fmla="*/ 0 w 64"/>
                <a:gd name="T11" fmla="*/ 0 h 161"/>
              </a:gdLst>
              <a:ahLst/>
              <a:cxnLst>
                <a:cxn ang="0">
                  <a:pos x="T0" y="T1"/>
                </a:cxn>
                <a:cxn ang="0">
                  <a:pos x="T2" y="T3"/>
                </a:cxn>
                <a:cxn ang="0">
                  <a:pos x="T4" y="T5"/>
                </a:cxn>
                <a:cxn ang="0">
                  <a:pos x="T6" y="T7"/>
                </a:cxn>
                <a:cxn ang="0">
                  <a:pos x="T8" y="T9"/>
                </a:cxn>
                <a:cxn ang="0">
                  <a:pos x="T10" y="T11"/>
                </a:cxn>
              </a:cxnLst>
              <a:rect l="0" t="0" r="r" b="b"/>
              <a:pathLst>
                <a:path w="64" h="161">
                  <a:moveTo>
                    <a:pt x="0" y="0"/>
                  </a:moveTo>
                  <a:lnTo>
                    <a:pt x="64" y="0"/>
                  </a:lnTo>
                  <a:lnTo>
                    <a:pt x="64" y="161"/>
                  </a:lnTo>
                  <a:lnTo>
                    <a:pt x="0" y="161"/>
                  </a:lnTo>
                  <a:lnTo>
                    <a:pt x="0"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10" name="Freeform 10"/>
            <p:cNvSpPr>
              <a:spLocks/>
            </p:cNvSpPr>
            <p:nvPr/>
          </p:nvSpPr>
          <p:spPr bwMode="auto">
            <a:xfrm>
              <a:off x="13835063" y="-2051050"/>
              <a:ext cx="101600" cy="688975"/>
            </a:xfrm>
            <a:custGeom>
              <a:avLst/>
              <a:gdLst>
                <a:gd name="T0" fmla="*/ 0 w 64"/>
                <a:gd name="T1" fmla="*/ 0 h 434"/>
                <a:gd name="T2" fmla="*/ 64 w 64"/>
                <a:gd name="T3" fmla="*/ 0 h 434"/>
                <a:gd name="T4" fmla="*/ 64 w 64"/>
                <a:gd name="T5" fmla="*/ 434 h 434"/>
                <a:gd name="T6" fmla="*/ 0 w 64"/>
                <a:gd name="T7" fmla="*/ 434 h 434"/>
                <a:gd name="T8" fmla="*/ 0 w 64"/>
                <a:gd name="T9" fmla="*/ 0 h 434"/>
                <a:gd name="T10" fmla="*/ 0 w 64"/>
                <a:gd name="T11" fmla="*/ 0 h 434"/>
              </a:gdLst>
              <a:ahLst/>
              <a:cxnLst>
                <a:cxn ang="0">
                  <a:pos x="T0" y="T1"/>
                </a:cxn>
                <a:cxn ang="0">
                  <a:pos x="T2" y="T3"/>
                </a:cxn>
                <a:cxn ang="0">
                  <a:pos x="T4" y="T5"/>
                </a:cxn>
                <a:cxn ang="0">
                  <a:pos x="T6" y="T7"/>
                </a:cxn>
                <a:cxn ang="0">
                  <a:pos x="T8" y="T9"/>
                </a:cxn>
                <a:cxn ang="0">
                  <a:pos x="T10" y="T11"/>
                </a:cxn>
              </a:cxnLst>
              <a:rect l="0" t="0" r="r" b="b"/>
              <a:pathLst>
                <a:path w="64" h="434">
                  <a:moveTo>
                    <a:pt x="0" y="0"/>
                  </a:moveTo>
                  <a:lnTo>
                    <a:pt x="64" y="0"/>
                  </a:lnTo>
                  <a:lnTo>
                    <a:pt x="64" y="434"/>
                  </a:lnTo>
                  <a:lnTo>
                    <a:pt x="0" y="434"/>
                  </a:lnTo>
                  <a:lnTo>
                    <a:pt x="0"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11" name="Freeform 11"/>
            <p:cNvSpPr>
              <a:spLocks/>
            </p:cNvSpPr>
            <p:nvPr/>
          </p:nvSpPr>
          <p:spPr bwMode="auto">
            <a:xfrm>
              <a:off x="13684250" y="-2232025"/>
              <a:ext cx="101600" cy="869950"/>
            </a:xfrm>
            <a:custGeom>
              <a:avLst/>
              <a:gdLst>
                <a:gd name="T0" fmla="*/ 0 w 64"/>
                <a:gd name="T1" fmla="*/ 0 h 548"/>
                <a:gd name="T2" fmla="*/ 64 w 64"/>
                <a:gd name="T3" fmla="*/ 0 h 548"/>
                <a:gd name="T4" fmla="*/ 64 w 64"/>
                <a:gd name="T5" fmla="*/ 548 h 548"/>
                <a:gd name="T6" fmla="*/ 0 w 64"/>
                <a:gd name="T7" fmla="*/ 548 h 548"/>
                <a:gd name="T8" fmla="*/ 0 w 64"/>
                <a:gd name="T9" fmla="*/ 0 h 548"/>
                <a:gd name="T10" fmla="*/ 0 w 64"/>
                <a:gd name="T11" fmla="*/ 0 h 548"/>
              </a:gdLst>
              <a:ahLst/>
              <a:cxnLst>
                <a:cxn ang="0">
                  <a:pos x="T0" y="T1"/>
                </a:cxn>
                <a:cxn ang="0">
                  <a:pos x="T2" y="T3"/>
                </a:cxn>
                <a:cxn ang="0">
                  <a:pos x="T4" y="T5"/>
                </a:cxn>
                <a:cxn ang="0">
                  <a:pos x="T6" y="T7"/>
                </a:cxn>
                <a:cxn ang="0">
                  <a:pos x="T8" y="T9"/>
                </a:cxn>
                <a:cxn ang="0">
                  <a:pos x="T10" y="T11"/>
                </a:cxn>
              </a:cxnLst>
              <a:rect l="0" t="0" r="r" b="b"/>
              <a:pathLst>
                <a:path w="64" h="548">
                  <a:moveTo>
                    <a:pt x="0" y="0"/>
                  </a:moveTo>
                  <a:lnTo>
                    <a:pt x="64" y="0"/>
                  </a:lnTo>
                  <a:lnTo>
                    <a:pt x="64" y="548"/>
                  </a:lnTo>
                  <a:lnTo>
                    <a:pt x="0" y="548"/>
                  </a:lnTo>
                  <a:lnTo>
                    <a:pt x="0"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12" name="Freeform 12"/>
            <p:cNvSpPr>
              <a:spLocks/>
            </p:cNvSpPr>
            <p:nvPr/>
          </p:nvSpPr>
          <p:spPr bwMode="auto">
            <a:xfrm>
              <a:off x="13536613" y="-1900238"/>
              <a:ext cx="101600" cy="538163"/>
            </a:xfrm>
            <a:custGeom>
              <a:avLst/>
              <a:gdLst>
                <a:gd name="T0" fmla="*/ 0 w 64"/>
                <a:gd name="T1" fmla="*/ 0 h 339"/>
                <a:gd name="T2" fmla="*/ 64 w 64"/>
                <a:gd name="T3" fmla="*/ 0 h 339"/>
                <a:gd name="T4" fmla="*/ 64 w 64"/>
                <a:gd name="T5" fmla="*/ 339 h 339"/>
                <a:gd name="T6" fmla="*/ 0 w 64"/>
                <a:gd name="T7" fmla="*/ 339 h 339"/>
                <a:gd name="T8" fmla="*/ 0 w 64"/>
                <a:gd name="T9" fmla="*/ 0 h 339"/>
                <a:gd name="T10" fmla="*/ 0 w 64"/>
                <a:gd name="T11" fmla="*/ 0 h 339"/>
              </a:gdLst>
              <a:ahLst/>
              <a:cxnLst>
                <a:cxn ang="0">
                  <a:pos x="T0" y="T1"/>
                </a:cxn>
                <a:cxn ang="0">
                  <a:pos x="T2" y="T3"/>
                </a:cxn>
                <a:cxn ang="0">
                  <a:pos x="T4" y="T5"/>
                </a:cxn>
                <a:cxn ang="0">
                  <a:pos x="T6" y="T7"/>
                </a:cxn>
                <a:cxn ang="0">
                  <a:pos x="T8" y="T9"/>
                </a:cxn>
                <a:cxn ang="0">
                  <a:pos x="T10" y="T11"/>
                </a:cxn>
              </a:cxnLst>
              <a:rect l="0" t="0" r="r" b="b"/>
              <a:pathLst>
                <a:path w="64" h="339">
                  <a:moveTo>
                    <a:pt x="0" y="0"/>
                  </a:moveTo>
                  <a:lnTo>
                    <a:pt x="64" y="0"/>
                  </a:lnTo>
                  <a:lnTo>
                    <a:pt x="64" y="339"/>
                  </a:lnTo>
                  <a:lnTo>
                    <a:pt x="0" y="339"/>
                  </a:lnTo>
                  <a:lnTo>
                    <a:pt x="0"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13" name="Freeform 13"/>
            <p:cNvSpPr>
              <a:spLocks/>
            </p:cNvSpPr>
            <p:nvPr/>
          </p:nvSpPr>
          <p:spPr bwMode="auto">
            <a:xfrm>
              <a:off x="14082713" y="-2570163"/>
              <a:ext cx="669925" cy="669925"/>
            </a:xfrm>
            <a:custGeom>
              <a:avLst/>
              <a:gdLst>
                <a:gd name="T0" fmla="*/ 89 w 178"/>
                <a:gd name="T1" fmla="*/ 0 h 178"/>
                <a:gd name="T2" fmla="*/ 0 w 178"/>
                <a:gd name="T3" fmla="*/ 89 h 178"/>
                <a:gd name="T4" fmla="*/ 89 w 178"/>
                <a:gd name="T5" fmla="*/ 178 h 178"/>
                <a:gd name="T6" fmla="*/ 178 w 178"/>
                <a:gd name="T7" fmla="*/ 89 h 178"/>
                <a:gd name="T8" fmla="*/ 89 w 178"/>
                <a:gd name="T9" fmla="*/ 89 h 178"/>
                <a:gd name="T10" fmla="*/ 89 w 178"/>
                <a:gd name="T11" fmla="*/ 0 h 178"/>
              </a:gdLst>
              <a:ahLst/>
              <a:cxnLst>
                <a:cxn ang="0">
                  <a:pos x="T0" y="T1"/>
                </a:cxn>
                <a:cxn ang="0">
                  <a:pos x="T2" y="T3"/>
                </a:cxn>
                <a:cxn ang="0">
                  <a:pos x="T4" y="T5"/>
                </a:cxn>
                <a:cxn ang="0">
                  <a:pos x="T6" y="T7"/>
                </a:cxn>
                <a:cxn ang="0">
                  <a:pos x="T8" y="T9"/>
                </a:cxn>
                <a:cxn ang="0">
                  <a:pos x="T10" y="T11"/>
                </a:cxn>
              </a:cxnLst>
              <a:rect l="0" t="0" r="r" b="b"/>
              <a:pathLst>
                <a:path w="178" h="178">
                  <a:moveTo>
                    <a:pt x="89" y="0"/>
                  </a:moveTo>
                  <a:cubicBezTo>
                    <a:pt x="40" y="0"/>
                    <a:pt x="0" y="39"/>
                    <a:pt x="0" y="89"/>
                  </a:cubicBezTo>
                  <a:cubicBezTo>
                    <a:pt x="0" y="138"/>
                    <a:pt x="40" y="178"/>
                    <a:pt x="89" y="178"/>
                  </a:cubicBezTo>
                  <a:cubicBezTo>
                    <a:pt x="138" y="178"/>
                    <a:pt x="178" y="138"/>
                    <a:pt x="178" y="89"/>
                  </a:cubicBezTo>
                  <a:cubicBezTo>
                    <a:pt x="89" y="89"/>
                    <a:pt x="89" y="89"/>
                    <a:pt x="89" y="89"/>
                  </a:cubicBezTo>
                  <a:lnTo>
                    <a:pt x="89"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14" name="Freeform 14"/>
            <p:cNvSpPr>
              <a:spLocks/>
            </p:cNvSpPr>
            <p:nvPr/>
          </p:nvSpPr>
          <p:spPr bwMode="auto">
            <a:xfrm>
              <a:off x="14474825" y="-2627313"/>
              <a:ext cx="334963" cy="334963"/>
            </a:xfrm>
            <a:custGeom>
              <a:avLst/>
              <a:gdLst>
                <a:gd name="T0" fmla="*/ 0 w 89"/>
                <a:gd name="T1" fmla="*/ 0 h 89"/>
                <a:gd name="T2" fmla="*/ 0 w 89"/>
                <a:gd name="T3" fmla="*/ 89 h 89"/>
                <a:gd name="T4" fmla="*/ 89 w 89"/>
                <a:gd name="T5" fmla="*/ 89 h 89"/>
                <a:gd name="T6" fmla="*/ 0 w 89"/>
                <a:gd name="T7" fmla="*/ 0 h 89"/>
              </a:gdLst>
              <a:ahLst/>
              <a:cxnLst>
                <a:cxn ang="0">
                  <a:pos x="T0" y="T1"/>
                </a:cxn>
                <a:cxn ang="0">
                  <a:pos x="T2" y="T3"/>
                </a:cxn>
                <a:cxn ang="0">
                  <a:pos x="T4" y="T5"/>
                </a:cxn>
                <a:cxn ang="0">
                  <a:pos x="T6" y="T7"/>
                </a:cxn>
              </a:cxnLst>
              <a:rect l="0" t="0" r="r" b="b"/>
              <a:pathLst>
                <a:path w="89" h="89">
                  <a:moveTo>
                    <a:pt x="0" y="0"/>
                  </a:moveTo>
                  <a:cubicBezTo>
                    <a:pt x="0" y="89"/>
                    <a:pt x="0" y="89"/>
                    <a:pt x="0" y="89"/>
                  </a:cubicBezTo>
                  <a:cubicBezTo>
                    <a:pt x="89" y="89"/>
                    <a:pt x="89" y="89"/>
                    <a:pt x="89" y="89"/>
                  </a:cubicBezTo>
                  <a:cubicBezTo>
                    <a:pt x="89" y="39"/>
                    <a:pt x="49" y="0"/>
                    <a:pt x="0"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13980145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resources</a:t>
            </a:r>
          </a:p>
        </p:txBody>
      </p:sp>
      <p:sp>
        <p:nvSpPr>
          <p:cNvPr id="10" name="Text Placeholder 7"/>
          <p:cNvSpPr txBox="1">
            <a:spLocks/>
          </p:cNvSpPr>
          <p:nvPr/>
        </p:nvSpPr>
        <p:spPr>
          <a:xfrm>
            <a:off x="267872" y="2232734"/>
            <a:ext cx="12068300" cy="1341309"/>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400"/>
              </a:spcBef>
              <a:buClr>
                <a:srgbClr val="68217A"/>
              </a:buClr>
            </a:pPr>
            <a:r>
              <a:rPr lang="en-US" sz="3799" dirty="0">
                <a:gradFill>
                  <a:gsLst>
                    <a:gs pos="1250">
                      <a:srgbClr val="FFFFFF"/>
                    </a:gs>
                    <a:gs pos="100000">
                      <a:srgbClr val="FFFFFF"/>
                    </a:gs>
                  </a:gsLst>
                  <a:lin ang="5400000" scaled="0"/>
                </a:gradFill>
              </a:rPr>
              <a:t>Free SQL Server 2014 Technical Overview e-book</a:t>
            </a:r>
          </a:p>
          <a:p>
            <a:pPr marL="246102" lvl="1" indent="0" defTabSz="932563">
              <a:spcBef>
                <a:spcPts val="2400"/>
              </a:spcBef>
              <a:buClr>
                <a:srgbClr val="68217A"/>
              </a:buClr>
              <a:buNone/>
            </a:pPr>
            <a:r>
              <a:rPr lang="en-US" sz="2167" u="sng" dirty="0">
                <a:solidFill>
                  <a:srgbClr val="FFFF00"/>
                </a:solidFill>
                <a:latin typeface="Segoe UI Light"/>
                <a:hlinkClick r:id="rId4"/>
              </a:rPr>
              <a:t>microsoft.com/sqlserver</a:t>
            </a:r>
            <a:r>
              <a:rPr lang="en-US" sz="2167" dirty="0">
                <a:solidFill>
                  <a:srgbClr val="0072C6">
                    <a:lumMod val="60000"/>
                    <a:lumOff val="40000"/>
                  </a:srgbClr>
                </a:solidFill>
                <a:latin typeface="Segoe UI Light"/>
              </a:rPr>
              <a:t> and </a:t>
            </a:r>
            <a:r>
              <a:rPr lang="en-US" sz="2167" u="sng" dirty="0">
                <a:solidFill>
                  <a:srgbClr val="FFFF00"/>
                </a:solidFill>
                <a:latin typeface="Segoe UI Light"/>
                <a:hlinkClick r:id="rId5"/>
              </a:rPr>
              <a:t>Amazon Kindle Store</a:t>
            </a:r>
            <a:endParaRPr lang="en-US" sz="2167" u="sng" dirty="0">
              <a:solidFill>
                <a:srgbClr val="FFFF00"/>
              </a:solidFill>
              <a:latin typeface="Segoe UI Light"/>
            </a:endParaRPr>
          </a:p>
        </p:txBody>
      </p:sp>
      <p:sp>
        <p:nvSpPr>
          <p:cNvPr id="11" name="Text Placeholder 7"/>
          <p:cNvSpPr txBox="1">
            <a:spLocks/>
          </p:cNvSpPr>
          <p:nvPr/>
        </p:nvSpPr>
        <p:spPr>
          <a:xfrm>
            <a:off x="267872" y="3556818"/>
            <a:ext cx="12068300" cy="1341309"/>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400"/>
              </a:spcBef>
              <a:buClr>
                <a:srgbClr val="68217A"/>
              </a:buClr>
            </a:pPr>
            <a:r>
              <a:rPr lang="en-US" sz="3799" dirty="0">
                <a:gradFill>
                  <a:gsLst>
                    <a:gs pos="1250">
                      <a:srgbClr val="FFFFFF"/>
                    </a:gs>
                    <a:gs pos="100000">
                      <a:srgbClr val="FFFFFF"/>
                    </a:gs>
                  </a:gsLst>
                  <a:lin ang="5400000" scaled="0"/>
                </a:gradFill>
              </a:rPr>
              <a:t>Free online training at Microsoft Virtual Academy</a:t>
            </a:r>
          </a:p>
          <a:p>
            <a:pPr marL="246102" lvl="1" indent="0" defTabSz="932563">
              <a:spcBef>
                <a:spcPts val="2400"/>
              </a:spcBef>
              <a:buClr>
                <a:srgbClr val="68217A"/>
              </a:buClr>
              <a:buNone/>
            </a:pPr>
            <a:r>
              <a:rPr lang="en-US" sz="2167" u="sng" dirty="0">
                <a:solidFill>
                  <a:srgbClr val="0072C6">
                    <a:lumMod val="60000"/>
                    <a:lumOff val="40000"/>
                  </a:srgbClr>
                </a:solidFill>
                <a:latin typeface="Segoe UI Light"/>
                <a:hlinkClick r:id="rId6"/>
              </a:rPr>
              <a:t>microsoftvirtualacademy.com</a:t>
            </a:r>
            <a:r>
              <a:rPr lang="en-US" sz="2167" dirty="0">
                <a:solidFill>
                  <a:srgbClr val="0072C6">
                    <a:lumMod val="60000"/>
                    <a:lumOff val="40000"/>
                  </a:srgbClr>
                </a:solidFill>
                <a:latin typeface="Segoe UI Light"/>
                <a:hlinkClick r:id="rId6"/>
              </a:rPr>
              <a:t> </a:t>
            </a:r>
            <a:endParaRPr lang="en-US" sz="2167" dirty="0">
              <a:solidFill>
                <a:srgbClr val="0072C6">
                  <a:lumMod val="60000"/>
                  <a:lumOff val="40000"/>
                </a:srgbClr>
              </a:solidFill>
              <a:latin typeface="Segoe UI Light"/>
            </a:endParaRPr>
          </a:p>
        </p:txBody>
      </p:sp>
      <p:sp>
        <p:nvSpPr>
          <p:cNvPr id="12" name="Text Placeholder 7"/>
          <p:cNvSpPr txBox="1">
            <a:spLocks/>
          </p:cNvSpPr>
          <p:nvPr/>
        </p:nvSpPr>
        <p:spPr>
          <a:xfrm>
            <a:off x="267872" y="4899941"/>
            <a:ext cx="12068300" cy="1341309"/>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400"/>
              </a:spcBef>
              <a:buClr>
                <a:srgbClr val="68217A"/>
              </a:buClr>
            </a:pPr>
            <a:r>
              <a:rPr lang="en-US" sz="3799" dirty="0">
                <a:gradFill>
                  <a:gsLst>
                    <a:gs pos="1250">
                      <a:srgbClr val="FFFFFF"/>
                    </a:gs>
                    <a:gs pos="100000">
                      <a:srgbClr val="FFFFFF"/>
                    </a:gs>
                  </a:gsLst>
                  <a:lin ang="5400000" scaled="0"/>
                </a:gradFill>
              </a:rPr>
              <a:t>Try new Azure data services previews!</a:t>
            </a:r>
          </a:p>
          <a:p>
            <a:pPr marL="246102" lvl="1" indent="0" defTabSz="932563">
              <a:spcBef>
                <a:spcPts val="2400"/>
              </a:spcBef>
              <a:buClr>
                <a:srgbClr val="68217A"/>
              </a:buClr>
              <a:buNone/>
            </a:pPr>
            <a:r>
              <a:rPr lang="en-US" sz="2167" dirty="0">
                <a:solidFill>
                  <a:srgbClr val="FFFF00"/>
                </a:solidFill>
                <a:latin typeface="Segoe UI Light"/>
                <a:hlinkClick r:id="rId7"/>
              </a:rPr>
              <a:t>Azure Machine Learning</a:t>
            </a:r>
            <a:r>
              <a:rPr lang="en-US" sz="2167" dirty="0">
                <a:solidFill>
                  <a:srgbClr val="0072C6">
                    <a:lumMod val="60000"/>
                    <a:lumOff val="40000"/>
                  </a:srgbClr>
                </a:solidFill>
                <a:latin typeface="Segoe UI Light"/>
              </a:rPr>
              <a:t>,</a:t>
            </a:r>
            <a:r>
              <a:rPr lang="en-US" sz="2167" dirty="0">
                <a:solidFill>
                  <a:srgbClr val="FFFF00"/>
                </a:solidFill>
                <a:latin typeface="Segoe UI Light"/>
              </a:rPr>
              <a:t> </a:t>
            </a:r>
            <a:r>
              <a:rPr lang="en-US" sz="2167" dirty="0">
                <a:solidFill>
                  <a:srgbClr val="FFFF00"/>
                </a:solidFill>
                <a:latin typeface="Segoe UI Light"/>
                <a:hlinkClick r:id="rId8" action="ppaction://hlinkfile"/>
              </a:rPr>
              <a:t>DocumentDB</a:t>
            </a:r>
            <a:r>
              <a:rPr lang="en-US" sz="2167" dirty="0">
                <a:solidFill>
                  <a:srgbClr val="0072C6">
                    <a:lumMod val="60000"/>
                    <a:lumOff val="40000"/>
                  </a:srgbClr>
                </a:solidFill>
                <a:latin typeface="Segoe UI Light"/>
              </a:rPr>
              <a:t>, and </a:t>
            </a:r>
            <a:r>
              <a:rPr lang="en-US" sz="2167" dirty="0">
                <a:solidFill>
                  <a:srgbClr val="FFFF00"/>
                </a:solidFill>
                <a:latin typeface="Segoe UI Light"/>
                <a:hlinkClick r:id="rId8" action="ppaction://hlinkfile"/>
              </a:rPr>
              <a:t>Stream Analytics </a:t>
            </a:r>
            <a:endParaRPr lang="en-US" sz="2167" dirty="0">
              <a:solidFill>
                <a:srgbClr val="FFFF00"/>
              </a:solidFill>
              <a:latin typeface="Segoe UI Light"/>
            </a:endParaRPr>
          </a:p>
        </p:txBody>
      </p:sp>
      <p:sp>
        <p:nvSpPr>
          <p:cNvPr id="3" name="Text Placeholder 2"/>
          <p:cNvSpPr>
            <a:spLocks noGrp="1"/>
          </p:cNvSpPr>
          <p:nvPr>
            <p:ph type="body" sz="quarter" idx="10"/>
          </p:nvPr>
        </p:nvSpPr>
        <p:spPr>
          <a:xfrm>
            <a:off x="274639" y="1212850"/>
            <a:ext cx="11887200" cy="738536"/>
          </a:xfrm>
        </p:spPr>
        <p:txBody>
          <a:bodyPr/>
          <a:lstStyle/>
          <a:p>
            <a:r>
              <a:rPr lang="en-US" dirty="0"/>
              <a:t>Lots of stuff: </a:t>
            </a:r>
            <a:r>
              <a:rPr lang="en-US" dirty="0">
                <a:hlinkClick r:id="rId9"/>
              </a:rPr>
              <a:t>https://github.com/Azure-Readiness</a:t>
            </a:r>
            <a:endParaRPr lang="en-US" dirty="0"/>
          </a:p>
        </p:txBody>
      </p:sp>
    </p:spTree>
    <p:extLst>
      <p:ext uri="{BB962C8B-B14F-4D97-AF65-F5344CB8AC3E}">
        <p14:creationId xmlns:p14="http://schemas.microsoft.com/office/powerpoint/2010/main" val="36308556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63" presetClass="path" presetSubtype="0" decel="100000" fill="hold" grpId="1" nodeType="withEffect">
                                  <p:stCondLst>
                                    <p:cond delay="250"/>
                                  </p:stCondLst>
                                  <p:childTnLst>
                                    <p:animMotion origin="layout" path="M -0.02413 -6.8089E-8 L 2.26704E-6 -6.8089E-8 " pathEditMode="relative" rAng="0" ptsTypes="AA">
                                      <p:cBhvr>
                                        <p:cTn id="9" dur="500" fill="hold"/>
                                        <p:tgtEl>
                                          <p:spTgt spid="10"/>
                                        </p:tgtEl>
                                        <p:attrNameLst>
                                          <p:attrName>ppt_x</p:attrName>
                                          <p:attrName>ppt_y</p:attrName>
                                        </p:attrNameLst>
                                      </p:cBhvr>
                                      <p:rCtr x="1200" y="0"/>
                                    </p:animMotion>
                                  </p:childTnLst>
                                </p:cTn>
                              </p:par>
                              <p:par>
                                <p:cTn id="10" presetID="10" presetClass="entr" presetSubtype="0" fill="hold" grpId="0" nodeType="withEffect">
                                  <p:stCondLst>
                                    <p:cond delay="5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63" presetClass="path" presetSubtype="0" decel="100000" fill="hold" grpId="1" nodeType="withEffect">
                                  <p:stCondLst>
                                    <p:cond delay="500"/>
                                  </p:stCondLst>
                                  <p:childTnLst>
                                    <p:animMotion origin="layout" path="M -0.02413 2.57376E-6 L 2.26704E-6 2.57376E-6 " pathEditMode="relative" rAng="0" ptsTypes="AA">
                                      <p:cBhvr>
                                        <p:cTn id="14" dur="500" fill="hold"/>
                                        <p:tgtEl>
                                          <p:spTgt spid="11"/>
                                        </p:tgtEl>
                                        <p:attrNameLst>
                                          <p:attrName>ppt_x</p:attrName>
                                          <p:attrName>ppt_y</p:attrName>
                                        </p:attrNameLst>
                                      </p:cBhvr>
                                      <p:rCtr x="1200" y="0"/>
                                    </p:animMotion>
                                  </p:childTnLst>
                                </p:cTn>
                              </p:par>
                              <p:par>
                                <p:cTn id="15" presetID="10" presetClass="entr" presetSubtype="0" fill="hold" grpId="0" nodeType="withEffect">
                                  <p:stCondLst>
                                    <p:cond delay="75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63" presetClass="path" presetSubtype="0" decel="100000" fill="hold" grpId="1" nodeType="withEffect">
                                  <p:stCondLst>
                                    <p:cond delay="750"/>
                                  </p:stCondLst>
                                  <p:childTnLst>
                                    <p:animMotion origin="layout" path="M -0.02413 2.17885E-6 L 2.26704E-6 2.17885E-6 " pathEditMode="relative" rAng="0" ptsTypes="AA">
                                      <p:cBhvr>
                                        <p:cTn id="19" dur="500" fill="hold"/>
                                        <p:tgtEl>
                                          <p:spTgt spid="12"/>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r>
              <a:rPr lang="en-US"/>
              <a:t>: Azure ML</a:t>
            </a:r>
            <a:endParaRPr lang="en-US" dirty="0"/>
          </a:p>
        </p:txBody>
      </p:sp>
    </p:spTree>
    <p:extLst>
      <p:ext uri="{BB962C8B-B14F-4D97-AF65-F5344CB8AC3E}">
        <p14:creationId xmlns:p14="http://schemas.microsoft.com/office/powerpoint/2010/main" val="75173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Hands-On: Lab</a:t>
            </a:r>
          </a:p>
        </p:txBody>
      </p:sp>
    </p:spTree>
    <p:extLst>
      <p:ext uri="{BB962C8B-B14F-4D97-AF65-F5344CB8AC3E}">
        <p14:creationId xmlns:p14="http://schemas.microsoft.com/office/powerpoint/2010/main" val="101027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dirty="0"/>
              <a:t>Q&amp;A</a:t>
            </a:r>
            <a:br>
              <a:rPr lang="en-US" dirty="0"/>
            </a:br>
            <a:r>
              <a:rPr lang="en-US" sz="1800" dirty="0"/>
              <a:t>Presentation credits:</a:t>
            </a:r>
            <a:br>
              <a:rPr lang="en-US" sz="1800" dirty="0"/>
            </a:br>
            <a:r>
              <a:rPr lang="en-US" sz="1800" dirty="0"/>
              <a:t>Raymond </a:t>
            </a:r>
            <a:r>
              <a:rPr lang="en-US" sz="1800" dirty="0" err="1"/>
              <a:t>Laghaeian</a:t>
            </a:r>
            <a:r>
              <a:rPr lang="en-US" sz="1800" dirty="0"/>
              <a:t> @ TechEd 2016</a:t>
            </a:r>
            <a:br>
              <a:rPr lang="en-US" sz="1800" dirty="0"/>
            </a:br>
            <a:r>
              <a:rPr lang="en-US" sz="1800" dirty="0" err="1"/>
              <a:t>Rafal</a:t>
            </a:r>
            <a:r>
              <a:rPr lang="en-US" sz="1800" dirty="0"/>
              <a:t> </a:t>
            </a:r>
            <a:r>
              <a:rPr lang="en-US" sz="1800" dirty="0" err="1"/>
              <a:t>Lukawiecki</a:t>
            </a:r>
            <a:r>
              <a:rPr lang="en-US" sz="1800" dirty="0"/>
              <a:t> @ Microsoft Ignite 2015</a:t>
            </a:r>
          </a:p>
        </p:txBody>
      </p:sp>
      <p:sp>
        <p:nvSpPr>
          <p:cNvPr id="4" name="Text Placeholder 3"/>
          <p:cNvSpPr>
            <a:spLocks noGrp="1"/>
          </p:cNvSpPr>
          <p:nvPr>
            <p:ph type="body" sz="quarter" idx="14"/>
          </p:nvPr>
        </p:nvSpPr>
        <p:spPr/>
        <p:txBody>
          <a:bodyPr/>
          <a:lstStyle/>
          <a:p>
            <a:r>
              <a:rPr lang="en-US" dirty="0"/>
              <a:t>Claudio Rossi</a:t>
            </a:r>
          </a:p>
          <a:p>
            <a:r>
              <a:rPr lang="en-US" dirty="0">
                <a:hlinkClick r:id="rId2"/>
              </a:rPr>
              <a:t>rossi@ismb.it</a:t>
            </a:r>
            <a:r>
              <a:rPr lang="en-US" dirty="0"/>
              <a:t> | @Resonance82</a:t>
            </a:r>
          </a:p>
        </p:txBody>
      </p:sp>
    </p:spTree>
    <p:extLst>
      <p:ext uri="{BB962C8B-B14F-4D97-AF65-F5344CB8AC3E}">
        <p14:creationId xmlns:p14="http://schemas.microsoft.com/office/powerpoint/2010/main" val="31118445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Introducing Microsoft Azure Big Data Platform</a:t>
            </a:r>
          </a:p>
        </p:txBody>
      </p:sp>
      <p:sp>
        <p:nvSpPr>
          <p:cNvPr id="3" name="Text Placeholder 2"/>
          <p:cNvSpPr>
            <a:spLocks noGrp="1"/>
          </p:cNvSpPr>
          <p:nvPr>
            <p:ph type="body" sz="quarter" idx="14"/>
          </p:nvPr>
        </p:nvSpPr>
        <p:spPr/>
        <p:txBody>
          <a:bodyPr/>
          <a:lstStyle/>
          <a:p>
            <a:r>
              <a:rPr lang="en-US" dirty="0"/>
              <a:t>Francesco Scullino</a:t>
            </a:r>
          </a:p>
        </p:txBody>
      </p:sp>
      <p:sp>
        <p:nvSpPr>
          <p:cNvPr id="4" name="Text Placeholder 2"/>
          <p:cNvSpPr txBox="1">
            <a:spLocks/>
          </p:cNvSpPr>
          <p:nvPr/>
        </p:nvSpPr>
        <p:spPr bwMode="ltGray">
          <a:xfrm>
            <a:off x="274638" y="3390584"/>
            <a:ext cx="6400800" cy="1554478"/>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
                <a:schemeClr val="tx1"/>
              </a:buClr>
              <a:buSzPct val="100000"/>
              <a:buFontTx/>
              <a:buNone/>
              <a:tabLst/>
              <a:defRPr sz="3200" kern="1200" spc="0" baseline="0">
                <a:gradFill>
                  <a:gsLst>
                    <a:gs pos="1250">
                      <a:srgbClr val="FFFFFF"/>
                    </a:gs>
                    <a:gs pos="99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endParaRPr lang="en-US" dirty="0"/>
          </a:p>
        </p:txBody>
      </p:sp>
    </p:spTree>
    <p:extLst>
      <p:ext uri="{BB962C8B-B14F-4D97-AF65-F5344CB8AC3E}">
        <p14:creationId xmlns:p14="http://schemas.microsoft.com/office/powerpoint/2010/main" val="246455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Agenda:</a:t>
            </a:r>
          </a:p>
        </p:txBody>
      </p:sp>
      <p:sp>
        <p:nvSpPr>
          <p:cNvPr id="11267" name="Rectangle 3"/>
          <p:cNvSpPr>
            <a:spLocks noGrp="1" noChangeArrowheads="1"/>
          </p:cNvSpPr>
          <p:nvPr>
            <p:ph type="body" idx="4294967295"/>
          </p:nvPr>
        </p:nvSpPr>
        <p:spPr>
          <a:xfrm>
            <a:off x="544538" y="1476623"/>
            <a:ext cx="11345785" cy="2769989"/>
          </a:xfrm>
          <a:prstGeom prst="rect">
            <a:avLst/>
          </a:prstGeom>
        </p:spPr>
        <p:txBody>
          <a:bodyPr/>
          <a:lstStyle/>
          <a:p>
            <a:pPr>
              <a:buFontTx/>
              <a:buNone/>
            </a:pPr>
            <a:r>
              <a:rPr lang="en-US" dirty="0"/>
              <a:t>Big Data overview</a:t>
            </a:r>
          </a:p>
          <a:p>
            <a:pPr>
              <a:buFontTx/>
              <a:buNone/>
            </a:pPr>
            <a:r>
              <a:rPr lang="en-US" dirty="0"/>
              <a:t>Azure HDInsight</a:t>
            </a:r>
          </a:p>
          <a:p>
            <a:pPr>
              <a:buFontTx/>
              <a:buNone/>
            </a:pPr>
            <a:r>
              <a:rPr lang="en-US" dirty="0"/>
              <a:t>Demo</a:t>
            </a:r>
          </a:p>
          <a:p>
            <a:pPr>
              <a:buFontTx/>
              <a:buNone/>
            </a:pPr>
            <a:r>
              <a:rPr lang="en-US" dirty="0"/>
              <a:t>Hands-on Lab</a:t>
            </a:r>
          </a:p>
        </p:txBody>
      </p:sp>
    </p:spTree>
    <p:extLst>
      <p:ext uri="{BB962C8B-B14F-4D97-AF65-F5344CB8AC3E}">
        <p14:creationId xmlns:p14="http://schemas.microsoft.com/office/powerpoint/2010/main" val="33216493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Big Data overview</a:t>
            </a:r>
          </a:p>
        </p:txBody>
      </p:sp>
    </p:spTree>
    <p:extLst>
      <p:ext uri="{BB962C8B-B14F-4D97-AF65-F5344CB8AC3E}">
        <p14:creationId xmlns:p14="http://schemas.microsoft.com/office/powerpoint/2010/main" val="182716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444294"/>
          </a:xfrm>
        </p:spPr>
        <p:txBody>
          <a:bodyPr/>
          <a:lstStyle/>
          <a:p>
            <a:r>
              <a:rPr lang="en-US" dirty="0"/>
              <a:t>Many definitions:</a:t>
            </a:r>
          </a:p>
          <a:p>
            <a:pPr lvl="1"/>
            <a:r>
              <a:rPr lang="en-US" dirty="0"/>
              <a:t>Big data is high </a:t>
            </a:r>
            <a:r>
              <a:rPr lang="en-US" b="1" dirty="0"/>
              <a:t>volume</a:t>
            </a:r>
            <a:r>
              <a:rPr lang="en-US" dirty="0"/>
              <a:t>, high </a:t>
            </a:r>
            <a:r>
              <a:rPr lang="en-US" b="1" dirty="0"/>
              <a:t>velocity</a:t>
            </a:r>
            <a:r>
              <a:rPr lang="en-US" dirty="0"/>
              <a:t>, and/or high </a:t>
            </a:r>
            <a:r>
              <a:rPr lang="en-US" b="1" dirty="0"/>
              <a:t>variety</a:t>
            </a:r>
            <a:r>
              <a:rPr lang="en-US" dirty="0"/>
              <a:t> information assets that require new forms of processing to enable enhanced decision making, insight discovery and process optimization </a:t>
            </a:r>
            <a:r>
              <a:rPr lang="en-US" sz="1400" dirty="0"/>
              <a:t>Gartner 2012</a:t>
            </a:r>
          </a:p>
          <a:p>
            <a:pPr lvl="1"/>
            <a:r>
              <a:rPr lang="en-US" dirty="0"/>
              <a:t>….</a:t>
            </a:r>
          </a:p>
          <a:p>
            <a:pPr lvl="1"/>
            <a:r>
              <a:rPr lang="en-US" dirty="0"/>
              <a:t>….</a:t>
            </a:r>
          </a:p>
          <a:p>
            <a:pPr lvl="1"/>
            <a:endParaRPr lang="en-US" dirty="0"/>
          </a:p>
          <a:p>
            <a:r>
              <a:rPr lang="en-US" dirty="0"/>
              <a:t>I like this one:</a:t>
            </a:r>
          </a:p>
          <a:p>
            <a:pPr lvl="1"/>
            <a:r>
              <a:rPr lang="it-IT" dirty="0"/>
              <a:t>Big Data happens when the data you have to process is bigger than what you can process in the given time with current technologies </a:t>
            </a:r>
            <a:r>
              <a:rPr lang="it-IT" sz="1400" dirty="0"/>
              <a:t>Silicon Angle</a:t>
            </a:r>
            <a:endParaRPr lang="it-IT" dirty="0"/>
          </a:p>
        </p:txBody>
      </p:sp>
      <p:sp>
        <p:nvSpPr>
          <p:cNvPr id="3" name="Title 2"/>
          <p:cNvSpPr>
            <a:spLocks noGrp="1"/>
          </p:cNvSpPr>
          <p:nvPr>
            <p:ph type="title"/>
          </p:nvPr>
        </p:nvSpPr>
        <p:spPr/>
        <p:txBody>
          <a:bodyPr/>
          <a:lstStyle/>
          <a:p>
            <a:r>
              <a:rPr lang="it-IT" dirty="0"/>
              <a:t>What is Big Data?</a:t>
            </a:r>
          </a:p>
        </p:txBody>
      </p:sp>
    </p:spTree>
    <p:extLst>
      <p:ext uri="{BB962C8B-B14F-4D97-AF65-F5344CB8AC3E}">
        <p14:creationId xmlns:p14="http://schemas.microsoft.com/office/powerpoint/2010/main" val="42882201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V (I)</a:t>
            </a:r>
          </a:p>
        </p:txBody>
      </p:sp>
      <p:sp>
        <p:nvSpPr>
          <p:cNvPr id="2" name="Text Placeholder 1"/>
          <p:cNvSpPr>
            <a:spLocks noGrp="1"/>
          </p:cNvSpPr>
          <p:nvPr>
            <p:ph type="body" sz="quarter" idx="11"/>
          </p:nvPr>
        </p:nvSpPr>
        <p:spPr>
          <a:xfrm>
            <a:off x="274639" y="1212849"/>
            <a:ext cx="11889564" cy="912813"/>
          </a:xfrm>
        </p:spPr>
        <p:txBody>
          <a:bodyPr/>
          <a:lstStyle/>
          <a:p>
            <a:r>
              <a:rPr lang="it-IT" dirty="0"/>
              <a:t>Big Data is often described using 3/4/5 V</a:t>
            </a:r>
          </a:p>
          <a:p>
            <a:pPr lvl="1"/>
            <a:endParaRPr lang="it-IT" dirty="0"/>
          </a:p>
          <a:p>
            <a:pPr marL="342900" lvl="1" indent="0">
              <a:buNone/>
            </a:pPr>
            <a:endParaRPr lang="it-IT" dirty="0"/>
          </a:p>
          <a:p>
            <a:pPr lvl="1"/>
            <a:endParaRPr lang="it-IT" dirty="0"/>
          </a:p>
          <a:p>
            <a:pPr lvl="1" algn="r"/>
            <a:endParaRPr lang="it-IT" b="1" dirty="0"/>
          </a:p>
          <a:p>
            <a:pPr lvl="1" algn="r"/>
            <a:endParaRPr lang="it-IT" b="1" dirty="0"/>
          </a:p>
          <a:p>
            <a:pPr lvl="1"/>
            <a:endParaRPr lang="it-IT" dirty="0"/>
          </a:p>
          <a:p>
            <a:pPr lvl="1"/>
            <a:endParaRPr lang="it-IT" b="1" dirty="0"/>
          </a:p>
          <a:p>
            <a:pPr lvl="1"/>
            <a:endParaRPr lang="it-IT" dirty="0"/>
          </a:p>
          <a:p>
            <a:pPr lvl="1"/>
            <a:endParaRPr lang="it-IT" dirty="0"/>
          </a:p>
          <a:p>
            <a:pPr lvl="1"/>
            <a:endParaRPr lang="it-IT" dirty="0"/>
          </a:p>
        </p:txBody>
      </p:sp>
      <p:pic>
        <p:nvPicPr>
          <p:cNvPr id="5" name="Picture 4"/>
          <p:cNvPicPr>
            <a:picLocks noChangeAspect="1"/>
          </p:cNvPicPr>
          <p:nvPr/>
        </p:nvPicPr>
        <p:blipFill>
          <a:blip r:embed="rId2"/>
          <a:stretch>
            <a:fillRect/>
          </a:stretch>
        </p:blipFill>
        <p:spPr>
          <a:xfrm>
            <a:off x="8716425" y="2220329"/>
            <a:ext cx="3312810" cy="1732854"/>
          </a:xfrm>
          <a:prstGeom prst="rect">
            <a:avLst/>
          </a:prstGeom>
        </p:spPr>
      </p:pic>
      <p:pic>
        <p:nvPicPr>
          <p:cNvPr id="6" name="Picture 5"/>
          <p:cNvPicPr>
            <a:picLocks noChangeAspect="1"/>
          </p:cNvPicPr>
          <p:nvPr/>
        </p:nvPicPr>
        <p:blipFill>
          <a:blip r:embed="rId3"/>
          <a:stretch>
            <a:fillRect/>
          </a:stretch>
        </p:blipFill>
        <p:spPr>
          <a:xfrm>
            <a:off x="274639" y="3268662"/>
            <a:ext cx="1454928" cy="1752925"/>
          </a:xfrm>
          <a:prstGeom prst="rect">
            <a:avLst/>
          </a:prstGeom>
        </p:spPr>
      </p:pic>
      <p:pic>
        <p:nvPicPr>
          <p:cNvPr id="9" name="Picture 8"/>
          <p:cNvPicPr>
            <a:picLocks noChangeAspect="1"/>
          </p:cNvPicPr>
          <p:nvPr/>
        </p:nvPicPr>
        <p:blipFill>
          <a:blip r:embed="rId4"/>
          <a:stretch>
            <a:fillRect/>
          </a:stretch>
        </p:blipFill>
        <p:spPr>
          <a:xfrm>
            <a:off x="5878511" y="4957201"/>
            <a:ext cx="2247900" cy="1707539"/>
          </a:xfrm>
          <a:prstGeom prst="rect">
            <a:avLst/>
          </a:prstGeom>
        </p:spPr>
      </p:pic>
      <p:pic>
        <p:nvPicPr>
          <p:cNvPr id="7" name="Picture 6"/>
          <p:cNvPicPr>
            <a:picLocks noChangeAspect="1"/>
          </p:cNvPicPr>
          <p:nvPr/>
        </p:nvPicPr>
        <p:blipFill>
          <a:blip r:embed="rId5"/>
          <a:stretch>
            <a:fillRect/>
          </a:stretch>
        </p:blipFill>
        <p:spPr>
          <a:xfrm>
            <a:off x="7757497" y="5021587"/>
            <a:ext cx="2791874" cy="1870556"/>
          </a:xfrm>
          <a:prstGeom prst="rect">
            <a:avLst/>
          </a:prstGeom>
        </p:spPr>
      </p:pic>
      <p:pic>
        <p:nvPicPr>
          <p:cNvPr id="8" name="Picture 7"/>
          <p:cNvPicPr>
            <a:picLocks noChangeAspect="1"/>
          </p:cNvPicPr>
          <p:nvPr/>
        </p:nvPicPr>
        <p:blipFill>
          <a:blip r:embed="rId6"/>
          <a:stretch>
            <a:fillRect/>
          </a:stretch>
        </p:blipFill>
        <p:spPr>
          <a:xfrm>
            <a:off x="10021886" y="4865996"/>
            <a:ext cx="1894663" cy="1894663"/>
          </a:xfrm>
          <a:prstGeom prst="rect">
            <a:avLst/>
          </a:prstGeom>
        </p:spPr>
      </p:pic>
      <p:sp>
        <p:nvSpPr>
          <p:cNvPr id="10" name="TextBox 9"/>
          <p:cNvSpPr txBox="1"/>
          <p:nvPr/>
        </p:nvSpPr>
        <p:spPr>
          <a:xfrm>
            <a:off x="1728967" y="5629527"/>
            <a:ext cx="4114800" cy="794064"/>
          </a:xfrm>
          <a:prstGeom prst="rect">
            <a:avLst/>
          </a:prstGeom>
          <a:noFill/>
        </p:spPr>
        <p:txBody>
          <a:bodyPr wrap="square" lIns="182880" tIns="146304" rIns="182880" bIns="146304" rtlCol="0">
            <a:spAutoFit/>
          </a:bodyPr>
          <a:lstStyle/>
          <a:p>
            <a:pPr marL="0" lvl="1">
              <a:lnSpc>
                <a:spcPct val="90000"/>
              </a:lnSpc>
              <a:spcAft>
                <a:spcPts val="600"/>
              </a:spcAft>
            </a:pPr>
            <a:r>
              <a:rPr lang="it-IT" b="1" dirty="0"/>
              <a:t>Variety</a:t>
            </a:r>
            <a:r>
              <a:rPr lang="it-IT" dirty="0"/>
              <a:t>: refer to the </a:t>
            </a:r>
            <a:r>
              <a:rPr lang="it-IT" b="1" dirty="0"/>
              <a:t>different types </a:t>
            </a:r>
            <a:r>
              <a:rPr lang="it-IT" dirty="0"/>
              <a:t>of data we can process</a:t>
            </a:r>
          </a:p>
        </p:txBody>
      </p:sp>
      <p:sp>
        <p:nvSpPr>
          <p:cNvPr id="11" name="TextBox 10"/>
          <p:cNvSpPr txBox="1"/>
          <p:nvPr/>
        </p:nvSpPr>
        <p:spPr>
          <a:xfrm>
            <a:off x="1747029" y="3543421"/>
            <a:ext cx="3768307" cy="1203406"/>
          </a:xfrm>
          <a:prstGeom prst="rect">
            <a:avLst/>
          </a:prstGeom>
          <a:noFill/>
        </p:spPr>
        <p:txBody>
          <a:bodyPr wrap="square" lIns="182880" tIns="146304" rIns="182880" bIns="146304" rtlCol="0">
            <a:spAutoFit/>
          </a:bodyPr>
          <a:lstStyle/>
          <a:p>
            <a:pPr marL="0" lvl="1">
              <a:lnSpc>
                <a:spcPct val="90000"/>
              </a:lnSpc>
              <a:spcAft>
                <a:spcPts val="600"/>
              </a:spcAft>
            </a:pPr>
            <a:r>
              <a:rPr lang="it-IT" b="1" dirty="0"/>
              <a:t>Velocity</a:t>
            </a:r>
            <a:r>
              <a:rPr lang="it-IT" dirty="0"/>
              <a:t>: refer to the </a:t>
            </a:r>
            <a:r>
              <a:rPr lang="it-IT" b="1" dirty="0"/>
              <a:t>speed</a:t>
            </a:r>
            <a:r>
              <a:rPr lang="it-IT" dirty="0"/>
              <a:t> at which new data are generated</a:t>
            </a:r>
          </a:p>
          <a:p>
            <a:pPr>
              <a:lnSpc>
                <a:spcPct val="90000"/>
              </a:lnSpc>
              <a:spcAft>
                <a:spcPts val="600"/>
              </a:spcAft>
            </a:pPr>
            <a:endParaRPr lang="it-IT" sz="2400" dirty="0" err="1">
              <a:gradFill>
                <a:gsLst>
                  <a:gs pos="2917">
                    <a:schemeClr val="tx1"/>
                  </a:gs>
                  <a:gs pos="30000">
                    <a:schemeClr val="tx1"/>
                  </a:gs>
                </a:gsLst>
                <a:lin ang="5400000" scaled="0"/>
              </a:gradFill>
            </a:endParaRPr>
          </a:p>
        </p:txBody>
      </p:sp>
      <p:sp>
        <p:nvSpPr>
          <p:cNvPr id="12" name="TextBox 11"/>
          <p:cNvSpPr txBox="1"/>
          <p:nvPr/>
        </p:nvSpPr>
        <p:spPr>
          <a:xfrm>
            <a:off x="4846637" y="2185036"/>
            <a:ext cx="4038600" cy="794064"/>
          </a:xfrm>
          <a:prstGeom prst="rect">
            <a:avLst/>
          </a:prstGeom>
          <a:noFill/>
        </p:spPr>
        <p:txBody>
          <a:bodyPr wrap="square" lIns="182880" tIns="146304" rIns="182880" bIns="146304" rtlCol="0">
            <a:spAutoFit/>
          </a:bodyPr>
          <a:lstStyle/>
          <a:p>
            <a:pPr marL="0" lvl="1">
              <a:lnSpc>
                <a:spcPct val="90000"/>
              </a:lnSpc>
              <a:spcAft>
                <a:spcPts val="600"/>
              </a:spcAft>
            </a:pPr>
            <a:r>
              <a:rPr lang="it-IT" b="1" dirty="0"/>
              <a:t>Volume</a:t>
            </a:r>
            <a:r>
              <a:rPr lang="it-IT" dirty="0"/>
              <a:t>: refer to the </a:t>
            </a:r>
            <a:r>
              <a:rPr lang="it-IT" b="1" dirty="0"/>
              <a:t>large amount </a:t>
            </a:r>
            <a:r>
              <a:rPr lang="it-IT" dirty="0"/>
              <a:t>of data to be stored and analyzed</a:t>
            </a:r>
          </a:p>
        </p:txBody>
      </p:sp>
    </p:spTree>
    <p:extLst>
      <p:ext uri="{BB962C8B-B14F-4D97-AF65-F5344CB8AC3E}">
        <p14:creationId xmlns:p14="http://schemas.microsoft.com/office/powerpoint/2010/main" val="39790883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V (II)</a:t>
            </a:r>
          </a:p>
        </p:txBody>
      </p:sp>
      <p:sp>
        <p:nvSpPr>
          <p:cNvPr id="2" name="Text Placeholder 1"/>
          <p:cNvSpPr>
            <a:spLocks noGrp="1"/>
          </p:cNvSpPr>
          <p:nvPr>
            <p:ph type="body" sz="quarter" idx="11"/>
          </p:nvPr>
        </p:nvSpPr>
        <p:spPr>
          <a:xfrm>
            <a:off x="274639" y="1212849"/>
            <a:ext cx="11889564" cy="4001095"/>
          </a:xfrm>
        </p:spPr>
        <p:txBody>
          <a:bodyPr/>
          <a:lstStyle/>
          <a:p>
            <a:endParaRPr lang="it-IT" dirty="0"/>
          </a:p>
          <a:p>
            <a:r>
              <a:rPr lang="it-IT" dirty="0"/>
              <a:t>[</a:t>
            </a:r>
            <a:r>
              <a:rPr lang="it-IT" b="1" dirty="0"/>
              <a:t>Veracity</a:t>
            </a:r>
            <a:r>
              <a:rPr lang="it-IT" dirty="0"/>
              <a:t>]: refer to the </a:t>
            </a:r>
            <a:r>
              <a:rPr lang="it-IT" b="1" dirty="0"/>
              <a:t>quality</a:t>
            </a:r>
            <a:r>
              <a:rPr lang="it-IT" dirty="0"/>
              <a:t> of the data</a:t>
            </a:r>
          </a:p>
          <a:p>
            <a:endParaRPr lang="it-IT" dirty="0"/>
          </a:p>
          <a:p>
            <a:r>
              <a:rPr lang="it-IT" dirty="0"/>
              <a:t>[</a:t>
            </a:r>
            <a:r>
              <a:rPr lang="it-IT" b="1" dirty="0"/>
              <a:t>Value</a:t>
            </a:r>
            <a:r>
              <a:rPr lang="it-IT" dirty="0"/>
              <a:t>]: </a:t>
            </a:r>
            <a:r>
              <a:rPr lang="en-US" dirty="0"/>
              <a:t>refer to the </a:t>
            </a:r>
            <a:r>
              <a:rPr lang="en-US" b="1" dirty="0"/>
              <a:t>business</a:t>
            </a:r>
            <a:r>
              <a:rPr lang="en-US" dirty="0"/>
              <a:t> decisions that can be taken at the end of  big data processing</a:t>
            </a:r>
            <a:endParaRPr lang="it-IT" dirty="0"/>
          </a:p>
          <a:p>
            <a:endParaRPr lang="it-IT" dirty="0"/>
          </a:p>
        </p:txBody>
      </p:sp>
    </p:spTree>
    <p:extLst>
      <p:ext uri="{BB962C8B-B14F-4D97-AF65-F5344CB8AC3E}">
        <p14:creationId xmlns:p14="http://schemas.microsoft.com/office/powerpoint/2010/main" val="25521514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Suggested Readings</a:t>
            </a:r>
          </a:p>
        </p:txBody>
      </p:sp>
    </p:spTree>
    <p:extLst>
      <p:ext uri="{BB962C8B-B14F-4D97-AF65-F5344CB8AC3E}">
        <p14:creationId xmlns:p14="http://schemas.microsoft.com/office/powerpoint/2010/main" val="16750906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33485" y="0"/>
            <a:ext cx="9870052" cy="6707682"/>
          </a:xfrm>
          <a:prstGeom prst="rect">
            <a:avLst/>
          </a:prstGeom>
          <a:effectLst>
            <a:softEdge rad="317500"/>
          </a:effectLst>
        </p:spPr>
      </p:pic>
    </p:spTree>
    <p:extLst>
      <p:ext uri="{BB962C8B-B14F-4D97-AF65-F5344CB8AC3E}">
        <p14:creationId xmlns:p14="http://schemas.microsoft.com/office/powerpoint/2010/main" val="1129260001"/>
      </p:ext>
    </p:extLst>
  </p:cSld>
  <p:clrMapOvr>
    <a:masterClrMapping/>
  </p:clrMapOvr>
  <p:transition>
    <p:fade/>
  </p:transition>
</p:sld>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2.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404</Value>
      <Value>403</Value>
      <Value>9</Value>
    </TaxCatchAll>
    <Event_x0020_End_x0020_Date xmlns="e36bfbf9-5e42-489c-a259-4c54eb22cb57">2014-10-31T07:00:00+00:00</Event_x0020_End_x0020_Date>
    <Event_x0020_Start_x0020_Date xmlns="e36bfbf9-5e42-489c-a259-4c54eb22cb57">2014-10-27T07:00:00+00:00</Event_x0020_Start_x0020_Date>
    <MS_x0020_Speaker xmlns="e36bfbf9-5e42-489c-a259-4c54eb22cb57">
      <UserInfo>
        <DisplayName/>
        <AccountId xsi:nil="true"/>
        <AccountType/>
      </UserInfo>
    </MS_x0020_Speaker>
    <External_x0020_Speaker xmlns="e36bfbf9-5e42-489c-a259-4c54eb22cb57">Introducing Microsoft Azure Machine Learning</External_x0020_Speaker>
    <Session_x0020_Code xmlns="e36bfbf9-5e42-489c-a259-4c54eb22cb57">Introducing Microsoft Azure Machine Learning</Session_x0020_Code>
    <Presentation_x0020_Date xmlns="e36bfbf9-5e42-489c-a259-4c54eb22cb57">2014-10-28T00:00:00+01:00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Tech Ed Europe</TermName>
          <TermId xmlns="http://schemas.microsoft.com/office/infopath/2007/PartnerControls">2ad4cbe5-cbd8-4c11-b9ea-b3b61d12fe53</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Barcelona (city)</TermName>
          <TermId xmlns="http://schemas.microsoft.com/office/infopath/2007/PartnerControls">213d5e7e-dd18-4cc5-88dd-2ae8743b9c93</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811ef41e954035cd29ce0c884bac93e3">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c578a67b7ebda485b9f38997ab9a609"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purl.org/dc/dcmitype/"/>
    <ds:schemaRef ds:uri="http://www.w3.org/XML/1998/namespace"/>
    <ds:schemaRef ds:uri="http://purl.org/dc/terms/"/>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230e9df3-be65-4c73-a93b-d1236ebd677e"/>
    <ds:schemaRef ds:uri="e36bfbf9-5e42-489c-a259-4c54eb22cb57"/>
    <ds:schemaRef ds:uri="http://schemas.microsoft.com/sharepoint/v3"/>
  </ds:schemaRefs>
</ds:datastoreItem>
</file>

<file path=customXml/itemProps3.xml><?xml version="1.0" encoding="utf-8"?>
<ds:datastoreItem xmlns:ds="http://schemas.openxmlformats.org/officeDocument/2006/customXml" ds:itemID="{EB2BAF43-38DA-445C-8D99-C946FB2BF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TEE14 Speaker PPT Template_v02</Template>
  <TotalTime>460</TotalTime>
  <Words>1772</Words>
  <Application>Microsoft Office PowerPoint</Application>
  <PresentationFormat>Custom</PresentationFormat>
  <Paragraphs>158</Paragraphs>
  <Slides>19</Slides>
  <Notes>11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MS PGothic</vt:lpstr>
      <vt:lpstr>Arial</vt:lpstr>
      <vt:lpstr>Calibri</vt:lpstr>
      <vt:lpstr>Consolas</vt:lpstr>
      <vt:lpstr>Segoe UI</vt:lpstr>
      <vt:lpstr>Segoe UI Light</vt:lpstr>
      <vt:lpstr>Segoe UI Symbol</vt:lpstr>
      <vt:lpstr>Wingdings</vt:lpstr>
      <vt:lpstr>TEE14 Speaker PPT Template</vt:lpstr>
      <vt:lpstr>1_TEE14 Speaker PPT Template</vt:lpstr>
      <vt:lpstr>PowerPoint Presentation</vt:lpstr>
      <vt:lpstr>Introducing Microsoft Azure Big Data Platform</vt:lpstr>
      <vt:lpstr>Agenda:</vt:lpstr>
      <vt:lpstr>Big Data overview</vt:lpstr>
      <vt:lpstr>What is Big Data?</vt:lpstr>
      <vt:lpstr>V (I)</vt:lpstr>
      <vt:lpstr>V (II)</vt:lpstr>
      <vt:lpstr>Suggested Readings</vt:lpstr>
      <vt:lpstr>PowerPoint Presentation</vt:lpstr>
      <vt:lpstr>PowerPoint Presentation</vt:lpstr>
      <vt:lpstr>Introducing Azure ML</vt:lpstr>
      <vt:lpstr>Microsoft Azure Machine Learning Features and Benefits</vt:lpstr>
      <vt:lpstr>Microsoft Azure Machine Learning Features and Benefits</vt:lpstr>
      <vt:lpstr>Microsoft Azure Machine Learning Publish as Azure ML Web Service</vt:lpstr>
      <vt:lpstr>Business problem to business value</vt:lpstr>
      <vt:lpstr>Online resources</vt:lpstr>
      <vt:lpstr>Demo: Azure ML</vt:lpstr>
      <vt:lpstr>Hands-On: Lab</vt:lpstr>
      <vt:lpstr>Q&amp;A Presentation credits: Raymond Laghaeian @ TechEd 2016 Rafal Lukawiecki @ Microsoft Ignite 2015</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Microsoft Azure Machine Learning</dc:title>
  <dc:subject>TechEd 2014</dc:subject>
  <dc:creator>Sylvia Tedjo</dc:creator>
  <cp:keywords/>
  <dc:description>Template: Jordan Cayabyab, Artitudes Design
Formatting: 
Audience Type:</dc:description>
  <cp:lastModifiedBy>Francesco Scullino</cp:lastModifiedBy>
  <cp:revision>37</cp:revision>
  <dcterms:created xsi:type="dcterms:W3CDTF">2014-10-25T14:33:44Z</dcterms:created>
  <dcterms:modified xsi:type="dcterms:W3CDTF">2016-05-21T17:45:14Z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404;#Barcelona (city)|213d5e7e-dd18-4cc5-88dd-2ae8743b9c93</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403;#Microsoft Tech Ed Europe|2ad4cbe5-cbd8-4c11-b9ea-b3b61d12fe53</vt:lpwstr>
  </property>
  <property fmtid="{D5CDD505-2E9C-101B-9397-08002B2CF9AE}" pid="12" name="TaxKeyword">
    <vt:lpwstr/>
  </property>
</Properties>
</file>